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60" r:id="rId4"/>
    <p:sldId id="262" r:id="rId5"/>
    <p:sldId id="259" r:id="rId6"/>
    <p:sldId id="261" r:id="rId7"/>
    <p:sldId id="263" r:id="rId8"/>
    <p:sldId id="266" r:id="rId9"/>
    <p:sldId id="267" r:id="rId10"/>
    <p:sldId id="264" r:id="rId11"/>
    <p:sldId id="265" r:id="rId12"/>
    <p:sldId id="270" r:id="rId13"/>
    <p:sldId id="269" r:id="rId14"/>
    <p:sldId id="271" r:id="rId15"/>
    <p:sldId id="268" r:id="rId16"/>
    <p:sldId id="272" r:id="rId17"/>
    <p:sldId id="273" r:id="rId18"/>
    <p:sldId id="274" r:id="rId19"/>
    <p:sldId id="276" r:id="rId20"/>
    <p:sldId id="275" r:id="rId21"/>
    <p:sldId id="277" r:id="rId22"/>
    <p:sldId id="279" r:id="rId23"/>
    <p:sldId id="278" r:id="rId24"/>
    <p:sldId id="280" r:id="rId25"/>
    <p:sldId id="286" r:id="rId26"/>
    <p:sldId id="285" r:id="rId27"/>
    <p:sldId id="287" r:id="rId28"/>
    <p:sldId id="288" r:id="rId29"/>
    <p:sldId id="282" r:id="rId30"/>
    <p:sldId id="281" r:id="rId31"/>
    <p:sldId id="283" r:id="rId32"/>
    <p:sldId id="284" r:id="rId33"/>
    <p:sldId id="290" r:id="rId34"/>
    <p:sldId id="291" r:id="rId35"/>
    <p:sldId id="289"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68817AC2-FBF0-4093-A213-CC93658A0F10}" type="datetimeFigureOut">
              <a:rPr lang="en-US" smtClean="0"/>
              <a:pPr/>
              <a:t>5/23/2019</a:t>
            </a:fld>
            <a:endParaRPr lang="en-IN"/>
          </a:p>
        </p:txBody>
      </p:sp>
      <p:sp>
        <p:nvSpPr>
          <p:cNvPr id="19" name="Footer Placeholder 18"/>
          <p:cNvSpPr>
            <a:spLocks noGrp="1"/>
          </p:cNvSpPr>
          <p:nvPr>
            <p:ph type="ftr" sz="quarter" idx="11"/>
          </p:nvPr>
        </p:nvSpPr>
        <p:spPr/>
        <p:txBody>
          <a:bodyPr/>
          <a:lstStyle/>
          <a:p>
            <a:endParaRPr lang="en-IN"/>
          </a:p>
        </p:txBody>
      </p:sp>
      <p:sp>
        <p:nvSpPr>
          <p:cNvPr id="27" name="Slide Number Placeholder 26"/>
          <p:cNvSpPr>
            <a:spLocks noGrp="1"/>
          </p:cNvSpPr>
          <p:nvPr>
            <p:ph type="sldNum" sz="quarter" idx="12"/>
          </p:nvPr>
        </p:nvSpPr>
        <p:spPr/>
        <p:txBody>
          <a:bodyPr/>
          <a:lstStyle/>
          <a:p>
            <a:fld id="{C076A3E8-9D09-4EE7-A585-818436CB6DF0}" type="slidenum">
              <a:rPr lang="en-IN" smtClean="0"/>
              <a:pPr/>
              <a:t>‹#›</a:t>
            </a:fld>
            <a:endParaRPr lang="en-IN"/>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8817AC2-FBF0-4093-A213-CC93658A0F10}" type="datetimeFigureOut">
              <a:rPr lang="en-US" smtClean="0"/>
              <a:pPr/>
              <a:t>5/23/2019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076A3E8-9D09-4EE7-A585-818436CB6DF0}"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8817AC2-FBF0-4093-A213-CC93658A0F10}" type="datetimeFigureOut">
              <a:rPr lang="en-US" smtClean="0"/>
              <a:pPr/>
              <a:t>5/23/2019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076A3E8-9D09-4EE7-A585-818436CB6DF0}"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8817AC2-FBF0-4093-A213-CC93658A0F10}" type="datetimeFigureOut">
              <a:rPr lang="en-US" smtClean="0"/>
              <a:pPr/>
              <a:t>5/23/2019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076A3E8-9D09-4EE7-A585-818436CB6DF0}"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8817AC2-FBF0-4093-A213-CC93658A0F10}" type="datetimeFigureOut">
              <a:rPr lang="en-US" smtClean="0"/>
              <a:pPr/>
              <a:t>5/23/2019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076A3E8-9D09-4EE7-A585-818436CB6DF0}" type="slidenum">
              <a:rPr lang="en-IN" smtClean="0"/>
              <a:pPr/>
              <a:t>‹#›</a:t>
            </a:fld>
            <a:endParaRPr lang="en-IN"/>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8817AC2-FBF0-4093-A213-CC93658A0F10}" type="datetimeFigureOut">
              <a:rPr lang="en-US" smtClean="0"/>
              <a:pPr/>
              <a:t>5/23/2019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076A3E8-9D09-4EE7-A585-818436CB6DF0}"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68817AC2-FBF0-4093-A213-CC93658A0F10}" type="datetimeFigureOut">
              <a:rPr lang="en-US" smtClean="0"/>
              <a:pPr/>
              <a:t>5/23/2019</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C076A3E8-9D09-4EE7-A585-818436CB6DF0}"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8817AC2-FBF0-4093-A213-CC93658A0F10}" type="datetimeFigureOut">
              <a:rPr lang="en-US" smtClean="0"/>
              <a:pPr/>
              <a:t>5/23/2019</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C076A3E8-9D09-4EE7-A585-818436CB6DF0}"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817AC2-FBF0-4093-A213-CC93658A0F10}" type="datetimeFigureOut">
              <a:rPr lang="en-US" smtClean="0"/>
              <a:pPr/>
              <a:t>5/23/2019</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C076A3E8-9D09-4EE7-A585-818436CB6DF0}"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8817AC2-FBF0-4093-A213-CC93658A0F10}" type="datetimeFigureOut">
              <a:rPr lang="en-US" smtClean="0"/>
              <a:pPr/>
              <a:t>5/23/2019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076A3E8-9D09-4EE7-A585-818436CB6DF0}"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8817AC2-FBF0-4093-A213-CC93658A0F10}" type="datetimeFigureOut">
              <a:rPr lang="en-US" smtClean="0"/>
              <a:pPr/>
              <a:t>5/23/2019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a:xfrm>
            <a:off x="8077200" y="6356350"/>
            <a:ext cx="609600" cy="365125"/>
          </a:xfrm>
        </p:spPr>
        <p:txBody>
          <a:bodyPr/>
          <a:lstStyle/>
          <a:p>
            <a:fld id="{C076A3E8-9D09-4EE7-A585-818436CB6DF0}" type="slidenum">
              <a:rPr lang="en-IN" smtClean="0"/>
              <a:pPr/>
              <a:t>‹#›</a:t>
            </a:fld>
            <a:endParaRPr lang="en-IN"/>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8817AC2-FBF0-4093-A213-CC93658A0F10}" type="datetimeFigureOut">
              <a:rPr lang="en-US" smtClean="0"/>
              <a:pPr/>
              <a:t>5/23/2019</a:t>
            </a:fld>
            <a:endParaRPr lang="en-IN"/>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IN"/>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076A3E8-9D09-4EE7-A585-818436CB6DF0}" type="slidenum">
              <a:rPr lang="en-IN" smtClean="0"/>
              <a:pPr/>
              <a:t>‹#›</a:t>
            </a:fld>
            <a:endParaRPr lang="en-IN"/>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533400"/>
            <a:ext cx="9144000" cy="1828800"/>
          </a:xfrm>
        </p:spPr>
        <p:txBody>
          <a:bodyPr>
            <a:noAutofit/>
          </a:bodyPr>
          <a:lstStyle/>
          <a:p>
            <a:pPr algn="ctr"/>
            <a:r>
              <a:rPr lang="en-IN" sz="6600" dirty="0" smtClean="0"/>
              <a:t>Cyber Security</a:t>
            </a:r>
            <a:br>
              <a:rPr lang="en-IN" sz="6600" dirty="0" smtClean="0"/>
            </a:br>
            <a:r>
              <a:rPr lang="en-IN" sz="6600" dirty="0" err="1" smtClean="0"/>
              <a:t>Steganography</a:t>
            </a:r>
            <a:endParaRPr lang="en-IN" sz="6600" dirty="0"/>
          </a:p>
        </p:txBody>
      </p:sp>
      <p:sp>
        <p:nvSpPr>
          <p:cNvPr id="3" name="Subtitle 2"/>
          <p:cNvSpPr>
            <a:spLocks noGrp="1"/>
          </p:cNvSpPr>
          <p:nvPr>
            <p:ph type="subTitle" idx="1"/>
          </p:nvPr>
        </p:nvSpPr>
        <p:spPr>
          <a:xfrm>
            <a:off x="533400" y="2438400"/>
            <a:ext cx="8077200" cy="3477064"/>
          </a:xfrm>
        </p:spPr>
        <p:txBody>
          <a:bodyPr>
            <a:normAutofit lnSpcReduction="10000"/>
          </a:bodyPr>
          <a:lstStyle/>
          <a:p>
            <a:endParaRPr lang="en-IN" b="1" dirty="0" smtClean="0"/>
          </a:p>
          <a:p>
            <a:r>
              <a:rPr lang="en-IN" b="1" dirty="0" smtClean="0"/>
              <a:t>SUMIT GHOSH</a:t>
            </a:r>
          </a:p>
          <a:p>
            <a:r>
              <a:rPr lang="en-IN" b="1" dirty="0" smtClean="0"/>
              <a:t>Roll No. </a:t>
            </a:r>
            <a:r>
              <a:rPr lang="en-IN" sz="3900" b="1" dirty="0" smtClean="0">
                <a:latin typeface="Adobe Arabic" pitchFamily="18" charset="-78"/>
                <a:cs typeface="Adobe Arabic" pitchFamily="18" charset="-78"/>
              </a:rPr>
              <a:t>25311218002</a:t>
            </a:r>
          </a:p>
          <a:p>
            <a:r>
              <a:rPr lang="en-IN" b="1" dirty="0" smtClean="0"/>
              <a:t>Reg. No. </a:t>
            </a:r>
            <a:r>
              <a:rPr lang="en-IN" sz="3900" b="1" dirty="0" smtClean="0">
                <a:latin typeface="Adobe Arabic" pitchFamily="18" charset="-78"/>
                <a:cs typeface="Adobe Arabic" pitchFamily="18" charset="-78"/>
              </a:rPr>
              <a:t>182530410010</a:t>
            </a:r>
          </a:p>
          <a:p>
            <a:r>
              <a:rPr lang="en-IN" sz="3900" b="1" dirty="0" smtClean="0">
                <a:latin typeface="Adobe Arabic" pitchFamily="18" charset="-78"/>
                <a:cs typeface="Adobe Arabic" pitchFamily="18" charset="-78"/>
              </a:rPr>
              <a:t>Guided by</a:t>
            </a:r>
          </a:p>
          <a:p>
            <a:r>
              <a:rPr lang="en-IN" sz="3500" b="1" dirty="0" smtClean="0">
                <a:latin typeface="Adobe Arabic" pitchFamily="18" charset="-78"/>
                <a:cs typeface="Adobe Arabic" pitchFamily="18" charset="-78"/>
              </a:rPr>
              <a:t>Prof. </a:t>
            </a:r>
            <a:r>
              <a:rPr lang="en-IN" sz="3500" b="1" smtClean="0">
                <a:latin typeface="Adobe Arabic" pitchFamily="18" charset="-78"/>
                <a:cs typeface="Adobe Arabic" pitchFamily="18" charset="-78"/>
              </a:rPr>
              <a:t>SAYON GHOSH</a:t>
            </a:r>
            <a:endParaRPr lang="en-IN" sz="3500" b="1" dirty="0">
              <a:latin typeface="Adobe Arabic" pitchFamily="18" charset="-78"/>
              <a:cs typeface="Adobe Arabic" pitchFamily="18" charset="-7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928802"/>
            <a:ext cx="9144000" cy="1828800"/>
          </a:xfrm>
        </p:spPr>
        <p:txBody>
          <a:bodyPr>
            <a:noAutofit/>
          </a:bodyPr>
          <a:lstStyle/>
          <a:p>
            <a:pPr algn="ctr"/>
            <a:r>
              <a:rPr lang="en-IN" sz="6600" b="0" dirty="0" smtClean="0"/>
              <a:t>Types Of </a:t>
            </a:r>
            <a:r>
              <a:rPr lang="en-IN" sz="6600" b="0" dirty="0" err="1" smtClean="0"/>
              <a:t>Stegosystems</a:t>
            </a:r>
            <a:endParaRPr lang="en-IN" sz="66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7166"/>
            <a:ext cx="8229600" cy="1143000"/>
          </a:xfrm>
        </p:spPr>
        <p:txBody>
          <a:bodyPr/>
          <a:lstStyle/>
          <a:p>
            <a:pPr algn="ctr"/>
            <a:r>
              <a:rPr lang="en-IN" b="1" dirty="0" smtClean="0"/>
              <a:t>Types Of </a:t>
            </a:r>
            <a:r>
              <a:rPr lang="en-IN" b="1" dirty="0" err="1" smtClean="0"/>
              <a:t>Stegosystems</a:t>
            </a:r>
            <a:endParaRPr lang="en-IN" b="1" dirty="0"/>
          </a:p>
        </p:txBody>
      </p:sp>
      <p:sp>
        <p:nvSpPr>
          <p:cNvPr id="3" name="Content Placeholder 2"/>
          <p:cNvSpPr>
            <a:spLocks noGrp="1"/>
          </p:cNvSpPr>
          <p:nvPr>
            <p:ph idx="1"/>
          </p:nvPr>
        </p:nvSpPr>
        <p:spPr/>
        <p:txBody>
          <a:bodyPr/>
          <a:lstStyle/>
          <a:p>
            <a:pPr>
              <a:buNone/>
            </a:pPr>
            <a:r>
              <a:rPr lang="en-IN" dirty="0" smtClean="0"/>
              <a:t>	</a:t>
            </a:r>
            <a:r>
              <a:rPr lang="en-IN" b="1" dirty="0" smtClean="0"/>
              <a:t>There are three basic types of </a:t>
            </a:r>
            <a:r>
              <a:rPr lang="en-IN" b="1" dirty="0" err="1" smtClean="0"/>
              <a:t>stegosystems</a:t>
            </a:r>
            <a:endParaRPr lang="en-IN" b="1" dirty="0" smtClean="0"/>
          </a:p>
          <a:p>
            <a:pPr>
              <a:buNone/>
            </a:pPr>
            <a:endParaRPr lang="en-IN" b="1" dirty="0" smtClean="0"/>
          </a:p>
          <a:p>
            <a:r>
              <a:rPr lang="en-IN" dirty="0" smtClean="0"/>
              <a:t>Pure </a:t>
            </a:r>
            <a:r>
              <a:rPr lang="en-IN" dirty="0" err="1" smtClean="0"/>
              <a:t>stegosystems</a:t>
            </a:r>
            <a:r>
              <a:rPr lang="en-IN" dirty="0" smtClean="0"/>
              <a:t> - no key is used.</a:t>
            </a:r>
          </a:p>
          <a:p>
            <a:pPr>
              <a:buNone/>
            </a:pPr>
            <a:endParaRPr lang="en-IN" dirty="0" smtClean="0"/>
          </a:p>
          <a:p>
            <a:r>
              <a:rPr lang="en-IN" dirty="0" smtClean="0"/>
              <a:t>Secret-key </a:t>
            </a:r>
            <a:r>
              <a:rPr lang="en-IN" dirty="0" err="1" smtClean="0"/>
              <a:t>stegosystems</a:t>
            </a:r>
            <a:r>
              <a:rPr lang="en-IN" dirty="0" smtClean="0"/>
              <a:t> - secret key is used.</a:t>
            </a:r>
          </a:p>
          <a:p>
            <a:pPr>
              <a:buNone/>
            </a:pPr>
            <a:endParaRPr lang="en-IN" dirty="0" smtClean="0"/>
          </a:p>
          <a:p>
            <a:r>
              <a:rPr lang="en-IN" dirty="0" smtClean="0"/>
              <a:t>Public-key </a:t>
            </a:r>
            <a:r>
              <a:rPr lang="en-IN" dirty="0" err="1" smtClean="0"/>
              <a:t>stegosystems</a:t>
            </a:r>
            <a:r>
              <a:rPr lang="en-IN" dirty="0" smtClean="0"/>
              <a:t> - public key is used</a:t>
            </a:r>
            <a:endParaRPr lang="en-IN"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928934"/>
            <a:ext cx="9144000" cy="1828800"/>
          </a:xfrm>
        </p:spPr>
        <p:txBody>
          <a:bodyPr>
            <a:noAutofit/>
          </a:bodyPr>
          <a:lstStyle/>
          <a:p>
            <a:pPr algn="ctr"/>
            <a:r>
              <a:rPr lang="en-IN" sz="6600" b="0" dirty="0" smtClean="0"/>
              <a:t>Image </a:t>
            </a:r>
            <a:br>
              <a:rPr lang="en-IN" sz="6600" b="0" dirty="0" smtClean="0"/>
            </a:br>
            <a:r>
              <a:rPr lang="en-IN" sz="6600" b="0" dirty="0" smtClean="0"/>
              <a:t>Based </a:t>
            </a:r>
            <a:br>
              <a:rPr lang="en-IN" sz="6600" b="0" dirty="0" smtClean="0"/>
            </a:br>
            <a:r>
              <a:rPr lang="en-IN" sz="6600" b="0" dirty="0" err="1" smtClean="0"/>
              <a:t>Steganography</a:t>
            </a:r>
            <a:endParaRPr lang="en-IN" sz="66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90"/>
            <a:ext cx="8229600" cy="1143000"/>
          </a:xfrm>
        </p:spPr>
        <p:txBody>
          <a:bodyPr/>
          <a:lstStyle/>
          <a:p>
            <a:pPr algn="ctr"/>
            <a:r>
              <a:rPr lang="en-IN" b="1" dirty="0" smtClean="0"/>
              <a:t>Introduction</a:t>
            </a:r>
            <a:endParaRPr lang="en-IN" b="1" dirty="0"/>
          </a:p>
        </p:txBody>
      </p:sp>
      <p:sp>
        <p:nvSpPr>
          <p:cNvPr id="3" name="Content Placeholder 2"/>
          <p:cNvSpPr>
            <a:spLocks noGrp="1"/>
          </p:cNvSpPr>
          <p:nvPr>
            <p:ph idx="1"/>
          </p:nvPr>
        </p:nvSpPr>
        <p:spPr>
          <a:xfrm>
            <a:off x="428596" y="1500174"/>
            <a:ext cx="8258204" cy="5072098"/>
          </a:xfrm>
        </p:spPr>
        <p:txBody>
          <a:bodyPr/>
          <a:lstStyle/>
          <a:p>
            <a:pPr>
              <a:buNone/>
            </a:pPr>
            <a:r>
              <a:rPr lang="en-IN" dirty="0" smtClean="0"/>
              <a:t>	Images are composed of digital data (pixels), which describes what’s inside the picture, usually the </a:t>
            </a:r>
            <a:r>
              <a:rPr lang="en-IN" dirty="0" err="1" smtClean="0"/>
              <a:t>colors</a:t>
            </a:r>
            <a:r>
              <a:rPr lang="en-IN" dirty="0" smtClean="0"/>
              <a:t> of all the pixels. Since we know every image is made up of pixels and every pixel contains 3-values (red, green, blue).</a:t>
            </a:r>
          </a:p>
          <a:p>
            <a:pPr>
              <a:buNone/>
            </a:pPr>
            <a:endParaRPr lang="en-IN" dirty="0" smtClean="0"/>
          </a:p>
          <a:p>
            <a:pPr>
              <a:buNone/>
            </a:pPr>
            <a:r>
              <a:rPr lang="en-IN" dirty="0" smtClean="0"/>
              <a:t>	Well this process of Image </a:t>
            </a:r>
            <a:r>
              <a:rPr lang="en-IN" dirty="0" err="1" smtClean="0"/>
              <a:t>Steganogrphy</a:t>
            </a:r>
            <a:r>
              <a:rPr lang="en-IN" dirty="0" smtClean="0"/>
              <a:t> is based on two sub processes, given below</a:t>
            </a:r>
          </a:p>
          <a:p>
            <a:r>
              <a:rPr lang="en-IN" dirty="0" err="1" smtClean="0"/>
              <a:t>i</a:t>
            </a:r>
            <a:r>
              <a:rPr lang="en-IN" dirty="0" smtClean="0"/>
              <a:t>) Hiding the data into an image</a:t>
            </a:r>
          </a:p>
          <a:p>
            <a:r>
              <a:rPr lang="en-IN" dirty="0" smtClean="0"/>
              <a:t>ii) Decoding the data from the </a:t>
            </a:r>
            <a:r>
              <a:rPr lang="en-IN" dirty="0" err="1" smtClean="0"/>
              <a:t>stego</a:t>
            </a:r>
            <a:r>
              <a:rPr lang="en-IN" dirty="0" smtClean="0"/>
              <a:t> image(Encoded image) </a:t>
            </a:r>
          </a:p>
          <a:p>
            <a:endParaRPr lang="en-IN"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643182"/>
            <a:ext cx="9144000" cy="1828800"/>
          </a:xfrm>
        </p:spPr>
        <p:txBody>
          <a:bodyPr>
            <a:noAutofit/>
          </a:bodyPr>
          <a:lstStyle/>
          <a:p>
            <a:pPr algn="ctr"/>
            <a:r>
              <a:rPr lang="en-IN" sz="6000" dirty="0" smtClean="0"/>
              <a:t>Algorithm </a:t>
            </a:r>
            <a:br>
              <a:rPr lang="en-IN" sz="6000" dirty="0" smtClean="0"/>
            </a:br>
            <a:r>
              <a:rPr lang="en-IN" sz="6000" dirty="0" smtClean="0"/>
              <a:t>for</a:t>
            </a:r>
            <a:br>
              <a:rPr lang="en-IN" sz="6000" dirty="0" smtClean="0"/>
            </a:br>
            <a:r>
              <a:rPr lang="en-IN" sz="6000" dirty="0" smtClean="0"/>
              <a:t> Hiding data into an Image</a:t>
            </a:r>
            <a:endParaRPr lang="en-IN" sz="60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14422"/>
            <a:ext cx="9144000" cy="5643578"/>
          </a:xfrm>
        </p:spPr>
        <p:txBody>
          <a:bodyPr>
            <a:normAutofit fontScale="92500" lnSpcReduction="10000"/>
          </a:bodyPr>
          <a:lstStyle/>
          <a:p>
            <a:pPr>
              <a:buNone/>
            </a:pPr>
            <a:r>
              <a:rPr lang="en-IN" b="1" dirty="0" smtClean="0">
                <a:latin typeface="+mj-lt"/>
              </a:rPr>
              <a:t>Step 1</a:t>
            </a:r>
            <a:r>
              <a:rPr lang="en-IN" dirty="0" smtClean="0"/>
              <a:t>.  At first Extract  the pixel values  from image to hide the text into an image .</a:t>
            </a:r>
          </a:p>
          <a:p>
            <a:pPr>
              <a:buNone/>
            </a:pPr>
            <a:endParaRPr lang="en-IN" dirty="0" smtClean="0"/>
          </a:p>
          <a:p>
            <a:pPr>
              <a:buNone/>
            </a:pPr>
            <a:r>
              <a:rPr lang="en-IN" b="1" dirty="0" smtClean="0">
                <a:latin typeface="+mj-lt"/>
              </a:rPr>
              <a:t>Step 2</a:t>
            </a:r>
            <a:r>
              <a:rPr lang="en-IN" dirty="0" smtClean="0"/>
              <a:t>.  Next, Convert the given input text one by one which will be hide,  into 8-bit binary form, using ASCII value of the given characters.</a:t>
            </a:r>
          </a:p>
          <a:p>
            <a:pPr>
              <a:buNone/>
            </a:pPr>
            <a:r>
              <a:rPr lang="en-IN" dirty="0" smtClean="0"/>
              <a:t>	(Every byte of data should converted to its 8-bit binary code using ASCII values.)</a:t>
            </a:r>
          </a:p>
          <a:p>
            <a:pPr>
              <a:buNone/>
            </a:pPr>
            <a:endParaRPr lang="en-IN" dirty="0" smtClean="0"/>
          </a:p>
          <a:p>
            <a:pPr>
              <a:buNone/>
            </a:pPr>
            <a:r>
              <a:rPr lang="en-IN" b="1" dirty="0" smtClean="0">
                <a:latin typeface="+mj-lt"/>
              </a:rPr>
              <a:t>Step 3</a:t>
            </a:r>
            <a:r>
              <a:rPr lang="en-IN" dirty="0" smtClean="0"/>
              <a:t>. Now Traverse through each pixel of the image and read from left to right in a group of 3 containing a total of 9 </a:t>
            </a:r>
            <a:r>
              <a:rPr lang="en-IN" dirty="0" err="1" smtClean="0"/>
              <a:t>values.And</a:t>
            </a:r>
            <a:r>
              <a:rPr lang="en-IN" dirty="0" smtClean="0"/>
              <a:t> do the following:</a:t>
            </a:r>
          </a:p>
          <a:p>
            <a:r>
              <a:rPr lang="en-IN" dirty="0" smtClean="0"/>
              <a:t>	a) Now take the every 3 pixels of the image with the converted 8-bit binary ASCII values of the input </a:t>
            </a:r>
            <a:r>
              <a:rPr lang="en-IN" dirty="0" err="1" smtClean="0"/>
              <a:t>charaters</a:t>
            </a:r>
            <a:r>
              <a:rPr lang="en-IN" dirty="0" smtClean="0"/>
              <a:t> one by one from left to right.</a:t>
            </a:r>
          </a:p>
          <a:p>
            <a:pPr>
              <a:buNone/>
            </a:pPr>
            <a:endParaRPr lang="en-IN" dirty="0" smtClean="0"/>
          </a:p>
          <a:p>
            <a:pPr>
              <a:buNone/>
            </a:pPr>
            <a:endParaRPr lang="en-IN" dirty="0"/>
          </a:p>
        </p:txBody>
      </p:sp>
      <p:sp>
        <p:nvSpPr>
          <p:cNvPr id="4" name="Title 1"/>
          <p:cNvSpPr>
            <a:spLocks noGrp="1"/>
          </p:cNvSpPr>
          <p:nvPr>
            <p:ph type="title"/>
          </p:nvPr>
        </p:nvSpPr>
        <p:spPr>
          <a:xfrm>
            <a:off x="357158" y="357166"/>
            <a:ext cx="8229600" cy="1143000"/>
          </a:xfrm>
        </p:spPr>
        <p:txBody>
          <a:bodyPr>
            <a:normAutofit fontScale="90000"/>
          </a:bodyPr>
          <a:lstStyle/>
          <a:p>
            <a:pPr algn="ctr"/>
            <a:r>
              <a:rPr lang="en-IN" b="1" dirty="0" smtClean="0"/>
              <a:t>Hiding the data into an image</a:t>
            </a:r>
            <a:br>
              <a:rPr lang="en-IN" b="1" dirty="0" smtClean="0"/>
            </a:br>
            <a:endParaRPr lang="en-IN" b="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14298"/>
            <a:ext cx="8229600" cy="1143000"/>
          </a:xfrm>
        </p:spPr>
        <p:txBody>
          <a:bodyPr>
            <a:normAutofit fontScale="90000"/>
          </a:bodyPr>
          <a:lstStyle/>
          <a:p>
            <a:pPr algn="ctr"/>
            <a:r>
              <a:rPr lang="en-IN" b="1" dirty="0" smtClean="0"/>
              <a:t>Hiding the data into an image</a:t>
            </a:r>
            <a:br>
              <a:rPr lang="en-IN" b="1" dirty="0" smtClean="0"/>
            </a:br>
            <a:endParaRPr lang="en-IN" b="1" dirty="0"/>
          </a:p>
        </p:txBody>
      </p:sp>
      <p:sp>
        <p:nvSpPr>
          <p:cNvPr id="3" name="Content Placeholder 2"/>
          <p:cNvSpPr>
            <a:spLocks noGrp="1"/>
          </p:cNvSpPr>
          <p:nvPr>
            <p:ph idx="1"/>
          </p:nvPr>
        </p:nvSpPr>
        <p:spPr>
          <a:xfrm>
            <a:off x="0" y="928670"/>
            <a:ext cx="9144000" cy="5929330"/>
          </a:xfrm>
        </p:spPr>
        <p:txBody>
          <a:bodyPr>
            <a:normAutofit fontScale="70000" lnSpcReduction="20000"/>
          </a:bodyPr>
          <a:lstStyle/>
          <a:p>
            <a:pPr>
              <a:buNone/>
            </a:pPr>
            <a:r>
              <a:rPr lang="en-IN" b="1" dirty="0" smtClean="0"/>
              <a:t>	b)</a:t>
            </a:r>
            <a:r>
              <a:rPr lang="en-IN" dirty="0" smtClean="0"/>
              <a:t>Now compare each 8 bit converted binary value with each pixel value from the image pixel values and  check from left side,</a:t>
            </a:r>
          </a:p>
          <a:p>
            <a:pPr>
              <a:buNone/>
            </a:pPr>
            <a:endParaRPr lang="en-IN" dirty="0" smtClean="0"/>
          </a:p>
          <a:p>
            <a:r>
              <a:rPr lang="en-IN" dirty="0" smtClean="0"/>
              <a:t> if the  binary value from the 8 bit converted binary code is ' 0 '  &amp;  if the pixel value from RGB(pixel)  values  is 'odd' , then decrement the pixel value by 1,</a:t>
            </a:r>
          </a:p>
          <a:p>
            <a:endParaRPr lang="en-IN" dirty="0" smtClean="0"/>
          </a:p>
          <a:p>
            <a:pPr>
              <a:buNone/>
            </a:pPr>
            <a:r>
              <a:rPr lang="en-IN" dirty="0" smtClean="0"/>
              <a:t>	else if the pixel value from RGB(pixel) values  is 'even' then leave the pixel value as it is.</a:t>
            </a:r>
          </a:p>
          <a:p>
            <a:pPr>
              <a:buNone/>
            </a:pPr>
            <a:endParaRPr lang="en-IN" dirty="0" smtClean="0"/>
          </a:p>
          <a:p>
            <a:r>
              <a:rPr lang="en-IN" dirty="0" smtClean="0"/>
              <a:t>	And  if the binary value from the 8 bit converted binary code is ' 1 '  &amp;  if the pixel value from RGB(pixel) values  is 'even' , then decrement the pixel value by 1.</a:t>
            </a:r>
          </a:p>
          <a:p>
            <a:pPr>
              <a:buNone/>
            </a:pPr>
            <a:r>
              <a:rPr lang="en-IN" dirty="0" smtClean="0"/>
              <a:t>	else if the pixel value from RGB(pixel)  values  is 'odd' then leave the pixel value as it is.</a:t>
            </a:r>
          </a:p>
          <a:p>
            <a:pPr>
              <a:buNone/>
            </a:pPr>
            <a:endParaRPr lang="en-IN" dirty="0" smtClean="0"/>
          </a:p>
          <a:p>
            <a:pPr>
              <a:buNone/>
            </a:pPr>
            <a:r>
              <a:rPr lang="en-IN" dirty="0" smtClean="0"/>
              <a:t>		</a:t>
            </a:r>
            <a:r>
              <a:rPr lang="en-IN" b="1" dirty="0" smtClean="0"/>
              <a:t>c)   </a:t>
            </a:r>
            <a:r>
              <a:rPr lang="en-IN" dirty="0" smtClean="0"/>
              <a:t>Next, perform the same thing for the rest of the binary bit with </a:t>
            </a:r>
            <a:r>
              <a:rPr lang="en-IN" dirty="0" err="1" smtClean="0"/>
              <a:t>thier</a:t>
            </a:r>
            <a:r>
              <a:rPr lang="en-IN" dirty="0" smtClean="0"/>
              <a:t> correspond RGB(pixel) values from left to right side </a:t>
            </a:r>
            <a:r>
              <a:rPr lang="en-IN" dirty="0" err="1" smtClean="0"/>
              <a:t>upto</a:t>
            </a:r>
            <a:r>
              <a:rPr lang="en-IN" dirty="0" smtClean="0"/>
              <a:t> 8th binary bit </a:t>
            </a:r>
            <a:r>
              <a:rPr lang="en-IN" dirty="0" err="1" smtClean="0"/>
              <a:t>possition</a:t>
            </a:r>
            <a:r>
              <a:rPr lang="en-IN" dirty="0" smtClean="0"/>
              <a:t> and leave the 9th </a:t>
            </a:r>
            <a:r>
              <a:rPr lang="en-IN" dirty="0" err="1" smtClean="0"/>
              <a:t>possition</a:t>
            </a:r>
            <a:r>
              <a:rPr lang="en-IN" dirty="0" smtClean="0"/>
              <a:t> pixel values as it is.</a:t>
            </a:r>
          </a:p>
          <a:p>
            <a:pPr>
              <a:buNone/>
            </a:pPr>
            <a:endParaRPr lang="en-IN" dirty="0" smtClean="0"/>
          </a:p>
          <a:p>
            <a:pPr>
              <a:buNone/>
            </a:pPr>
            <a:r>
              <a:rPr lang="en-IN" dirty="0" smtClean="0"/>
              <a:t>		</a:t>
            </a:r>
            <a:r>
              <a:rPr lang="en-IN" b="1" dirty="0" smtClean="0"/>
              <a:t>d)   </a:t>
            </a:r>
            <a:r>
              <a:rPr lang="en-IN" dirty="0" smtClean="0"/>
              <a:t>Now update the new modified pixels into the </a:t>
            </a:r>
            <a:r>
              <a:rPr lang="en-IN" dirty="0" err="1" smtClean="0"/>
              <a:t>orginal</a:t>
            </a:r>
            <a:r>
              <a:rPr lang="en-IN" dirty="0" smtClean="0"/>
              <a:t> pixels of the image.</a:t>
            </a:r>
          </a:p>
          <a:p>
            <a:pPr>
              <a:buNone/>
            </a:pPr>
            <a:r>
              <a:rPr lang="en-IN" dirty="0" smtClean="0"/>
              <a:t>	</a:t>
            </a:r>
            <a:r>
              <a:rPr lang="en-IN" b="1" dirty="0" smtClean="0"/>
              <a:t>	e)   </a:t>
            </a:r>
            <a:r>
              <a:rPr lang="en-IN" dirty="0" smtClean="0"/>
              <a:t>Similarly do the following for rest of the characters like step b , c &amp; d taking from left to right one after another.</a:t>
            </a:r>
          </a:p>
          <a:p>
            <a:pPr>
              <a:buNone/>
            </a:pPr>
            <a:endParaRPr lang="en-IN" dirty="0" smtClean="0"/>
          </a:p>
          <a:p>
            <a:pPr>
              <a:buNone/>
            </a:pPr>
            <a:r>
              <a:rPr lang="en-IN" b="1" dirty="0" smtClean="0">
                <a:latin typeface="+mj-lt"/>
              </a:rPr>
              <a:t>Step 4</a:t>
            </a:r>
            <a:r>
              <a:rPr lang="en-IN" b="1" dirty="0" smtClean="0"/>
              <a:t>.  </a:t>
            </a:r>
            <a:r>
              <a:rPr lang="en-IN" dirty="0" smtClean="0"/>
              <a:t> Now put all the modified pixels in the new image as </a:t>
            </a:r>
            <a:r>
              <a:rPr lang="en-IN" dirty="0" err="1" smtClean="0"/>
              <a:t>stego</a:t>
            </a:r>
            <a:r>
              <a:rPr lang="en-IN" dirty="0" smtClean="0"/>
              <a:t> image and save it with new image name &amp; extension.</a:t>
            </a:r>
          </a:p>
          <a:p>
            <a:pPr>
              <a:buNone/>
            </a:pPr>
            <a:endParaRPr lang="en-IN"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4386282"/>
            <a:ext cx="9144000" cy="1828800"/>
          </a:xfrm>
        </p:spPr>
        <p:txBody>
          <a:bodyPr>
            <a:noAutofit/>
          </a:bodyPr>
          <a:lstStyle/>
          <a:p>
            <a:pPr algn="ctr"/>
            <a:r>
              <a:rPr lang="en-IN" sz="6000" dirty="0" smtClean="0"/>
              <a:t>Algorithm </a:t>
            </a:r>
            <a:br>
              <a:rPr lang="en-IN" sz="6000" dirty="0" smtClean="0"/>
            </a:br>
            <a:r>
              <a:rPr lang="en-IN" sz="6000" dirty="0" smtClean="0"/>
              <a:t>for</a:t>
            </a:r>
            <a:br>
              <a:rPr lang="en-IN" sz="6000" dirty="0" smtClean="0"/>
            </a:br>
            <a:r>
              <a:rPr lang="en-IN" sz="6000" dirty="0" smtClean="0"/>
              <a:t>Decoding data from the </a:t>
            </a:r>
            <a:r>
              <a:rPr lang="en-IN" sz="6000" dirty="0" err="1" smtClean="0"/>
              <a:t>Stego</a:t>
            </a:r>
            <a:r>
              <a:rPr lang="en-IN" sz="6000" dirty="0" smtClean="0"/>
              <a:t> Image</a:t>
            </a:r>
            <a:br>
              <a:rPr lang="en-IN" sz="6000" dirty="0" smtClean="0"/>
            </a:br>
            <a:r>
              <a:rPr lang="en-IN" sz="6000" dirty="0" smtClean="0"/>
              <a:t>(Encoded Image) </a:t>
            </a:r>
            <a:br>
              <a:rPr lang="en-IN" sz="6000" dirty="0" smtClean="0"/>
            </a:br>
            <a:endParaRPr lang="en-IN" sz="60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85776"/>
            <a:ext cx="9144000" cy="1143000"/>
          </a:xfrm>
        </p:spPr>
        <p:txBody>
          <a:bodyPr>
            <a:normAutofit/>
          </a:bodyPr>
          <a:lstStyle/>
          <a:p>
            <a:pPr algn="ctr"/>
            <a:r>
              <a:rPr lang="en-IN" b="1" dirty="0" smtClean="0"/>
              <a:t>Decoding data from  </a:t>
            </a:r>
            <a:r>
              <a:rPr lang="en-IN" b="1" dirty="0" err="1" smtClean="0"/>
              <a:t>Stego</a:t>
            </a:r>
            <a:r>
              <a:rPr lang="en-IN" b="1" dirty="0" smtClean="0"/>
              <a:t> Image</a:t>
            </a:r>
            <a:endParaRPr lang="en-IN" dirty="0"/>
          </a:p>
        </p:txBody>
      </p:sp>
      <p:sp>
        <p:nvSpPr>
          <p:cNvPr id="3" name="Content Placeholder 2"/>
          <p:cNvSpPr>
            <a:spLocks noGrp="1"/>
          </p:cNvSpPr>
          <p:nvPr>
            <p:ph idx="1"/>
          </p:nvPr>
        </p:nvSpPr>
        <p:spPr>
          <a:xfrm>
            <a:off x="0" y="1071546"/>
            <a:ext cx="9144000" cy="5786454"/>
          </a:xfrm>
        </p:spPr>
        <p:txBody>
          <a:bodyPr/>
          <a:lstStyle/>
          <a:p>
            <a:pPr>
              <a:buNone/>
            </a:pPr>
            <a:r>
              <a:rPr lang="en-IN" b="1" dirty="0" smtClean="0">
                <a:latin typeface="+mj-lt"/>
              </a:rPr>
              <a:t>Step 1</a:t>
            </a:r>
            <a:r>
              <a:rPr lang="en-IN" b="1" dirty="0" smtClean="0"/>
              <a:t> . </a:t>
            </a:r>
            <a:r>
              <a:rPr lang="en-IN" dirty="0" smtClean="0"/>
              <a:t>Similarly to decode, at first extract  the pixels from the </a:t>
            </a:r>
            <a:r>
              <a:rPr lang="en-IN" dirty="0" err="1" smtClean="0"/>
              <a:t>stego</a:t>
            </a:r>
            <a:r>
              <a:rPr lang="en-IN" dirty="0" smtClean="0"/>
              <a:t> image(Encoded Image).</a:t>
            </a:r>
          </a:p>
          <a:p>
            <a:pPr>
              <a:buNone/>
            </a:pPr>
            <a:r>
              <a:rPr lang="en-IN" b="1" dirty="0" smtClean="0">
                <a:latin typeface="+mj-lt"/>
              </a:rPr>
              <a:t>Step 2</a:t>
            </a:r>
            <a:r>
              <a:rPr lang="en-IN" b="1" dirty="0" smtClean="0"/>
              <a:t>. </a:t>
            </a:r>
            <a:r>
              <a:rPr lang="en-IN" dirty="0" smtClean="0"/>
              <a:t>Now Traverse from left to right and read 3 pixels at a time, till the last pixel value from the image.</a:t>
            </a:r>
          </a:p>
          <a:p>
            <a:pPr>
              <a:buNone/>
            </a:pPr>
            <a:r>
              <a:rPr lang="en-IN" b="1" dirty="0" smtClean="0">
                <a:latin typeface="+mj-lt"/>
              </a:rPr>
              <a:t>Step 3</a:t>
            </a:r>
            <a:r>
              <a:rPr lang="en-IN" b="1" dirty="0" smtClean="0"/>
              <a:t>. </a:t>
            </a:r>
            <a:r>
              <a:rPr lang="en-IN" dirty="0" smtClean="0"/>
              <a:t>Now extract the binary data from every three pixels by same odd even logic from left to right one after another </a:t>
            </a:r>
            <a:r>
              <a:rPr lang="en-IN" dirty="0" err="1" smtClean="0"/>
              <a:t>upto</a:t>
            </a:r>
            <a:r>
              <a:rPr lang="en-IN" dirty="0" smtClean="0"/>
              <a:t> first </a:t>
            </a:r>
            <a:r>
              <a:rPr lang="en-IN" dirty="0" smtClean="0"/>
              <a:t>8th </a:t>
            </a:r>
            <a:r>
              <a:rPr lang="en-IN" dirty="0" smtClean="0"/>
              <a:t>bit </a:t>
            </a:r>
            <a:r>
              <a:rPr lang="en-IN" dirty="0" err="1" smtClean="0"/>
              <a:t>possition</a:t>
            </a:r>
            <a:r>
              <a:rPr lang="en-IN" dirty="0" smtClean="0"/>
              <a:t> and leave the last bit as it is.</a:t>
            </a:r>
          </a:p>
          <a:p>
            <a:r>
              <a:rPr lang="en-IN" dirty="0" smtClean="0"/>
              <a:t>If the pixel value is odd then the binary value is 1, and if the pixel value is even then the binary value is 0.</a:t>
            </a:r>
          </a:p>
          <a:p>
            <a:pPr>
              <a:buNone/>
            </a:pPr>
            <a:r>
              <a:rPr lang="en-IN" b="1" dirty="0" smtClean="0">
                <a:latin typeface="+mj-lt"/>
              </a:rPr>
              <a:t>Step 4</a:t>
            </a:r>
            <a:r>
              <a:rPr lang="en-IN" b="1" dirty="0" smtClean="0"/>
              <a:t>. </a:t>
            </a:r>
            <a:r>
              <a:rPr lang="en-IN" dirty="0" smtClean="0"/>
              <a:t>Now, at last convert all the binary data(left to right)  to its original decoded data(hidden data),using ASCII values.</a:t>
            </a:r>
          </a:p>
          <a:p>
            <a:pPr>
              <a:buNone/>
            </a:pPr>
            <a:endParaRPr lang="en-IN"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071678"/>
            <a:ext cx="9144000" cy="1828800"/>
          </a:xfrm>
        </p:spPr>
        <p:txBody>
          <a:bodyPr>
            <a:noAutofit/>
          </a:bodyPr>
          <a:lstStyle/>
          <a:p>
            <a:pPr algn="ctr"/>
            <a:r>
              <a:rPr lang="en-IN" sz="7200" dirty="0" smtClean="0"/>
              <a:t>Explanation</a:t>
            </a:r>
            <a:endParaRPr lang="en-IN" sz="72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7166"/>
            <a:ext cx="8229600" cy="1143000"/>
          </a:xfrm>
        </p:spPr>
        <p:txBody>
          <a:bodyPr/>
          <a:lstStyle/>
          <a:p>
            <a:pPr algn="ctr"/>
            <a:r>
              <a:rPr lang="en-IN" b="1" dirty="0" smtClean="0"/>
              <a:t>Abstract</a:t>
            </a:r>
            <a:endParaRPr lang="en-IN" b="1" dirty="0"/>
          </a:p>
        </p:txBody>
      </p:sp>
      <p:sp>
        <p:nvSpPr>
          <p:cNvPr id="3" name="Content Placeholder 2"/>
          <p:cNvSpPr>
            <a:spLocks noGrp="1"/>
          </p:cNvSpPr>
          <p:nvPr>
            <p:ph idx="1"/>
          </p:nvPr>
        </p:nvSpPr>
        <p:spPr/>
        <p:txBody>
          <a:bodyPr>
            <a:normAutofit/>
          </a:bodyPr>
          <a:lstStyle/>
          <a:p>
            <a:pPr>
              <a:buNone/>
            </a:pPr>
            <a:r>
              <a:rPr lang="en-IN" b="1" dirty="0" smtClean="0"/>
              <a:t>    In this project, we present an algorithm for RGB image based </a:t>
            </a:r>
            <a:r>
              <a:rPr lang="en-IN" b="1" dirty="0" err="1" smtClean="0"/>
              <a:t>steganography</a:t>
            </a:r>
            <a:r>
              <a:rPr lang="en-IN" b="1" dirty="0" smtClean="0"/>
              <a:t>. Our algorithm introduces the concept of storing modified pixel of </a:t>
            </a:r>
            <a:r>
              <a:rPr lang="en-IN" b="1" dirty="0" smtClean="0"/>
              <a:t>input bits </a:t>
            </a:r>
            <a:r>
              <a:rPr lang="en-IN" b="1" dirty="0" smtClean="0"/>
              <a:t>in each channel (R, G or B) of </a:t>
            </a:r>
            <a:r>
              <a:rPr lang="en-IN" b="1" dirty="0" smtClean="0"/>
              <a:t>pixel </a:t>
            </a:r>
            <a:r>
              <a:rPr lang="en-IN" b="1" dirty="0" smtClean="0"/>
              <a:t>based on the actual pixel values of that pixel: by </a:t>
            </a:r>
            <a:r>
              <a:rPr lang="en-IN" b="1" dirty="0" err="1" smtClean="0"/>
              <a:t>modifing</a:t>
            </a:r>
            <a:r>
              <a:rPr lang="en-IN" b="1" dirty="0" smtClean="0"/>
              <a:t> </a:t>
            </a:r>
            <a:r>
              <a:rPr lang="en-IN" b="1" dirty="0" smtClean="0"/>
              <a:t>pixel on odd even basis</a:t>
            </a:r>
            <a:r>
              <a:rPr lang="en-IN" b="1" dirty="0" smtClean="0"/>
              <a:t> with converted  </a:t>
            </a:r>
            <a:r>
              <a:rPr lang="en-IN" b="1" dirty="0" smtClean="0"/>
              <a:t>8-bit binary </a:t>
            </a:r>
            <a:r>
              <a:rPr lang="en-IN" b="1" dirty="0" smtClean="0"/>
              <a:t>ASCII code of input text.</a:t>
            </a:r>
            <a:endParaRPr lang="en-IN" b="1" dirty="0" smtClean="0"/>
          </a:p>
          <a:p>
            <a:endParaRPr lang="en-IN" b="1" dirty="0" smtClean="0"/>
          </a:p>
          <a:p>
            <a:endParaRPr lang="en-IN" b="1" dirty="0" smtClean="0"/>
          </a:p>
          <a:p>
            <a:endParaRPr lang="en-IN" b="1" dirty="0" smtClean="0"/>
          </a:p>
          <a:p>
            <a:endParaRPr lang="en-IN" b="1" dirty="0" smtClean="0"/>
          </a:p>
          <a:p>
            <a:endParaRPr lang="en-IN" b="1"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7214"/>
            <a:ext cx="8229600" cy="1143000"/>
          </a:xfrm>
        </p:spPr>
        <p:txBody>
          <a:bodyPr/>
          <a:lstStyle/>
          <a:p>
            <a:r>
              <a:rPr lang="en-IN" dirty="0" smtClean="0"/>
              <a:t>Explanation for Data Hiding</a:t>
            </a:r>
            <a:endParaRPr lang="en-IN" dirty="0"/>
          </a:p>
        </p:txBody>
      </p:sp>
      <p:sp>
        <p:nvSpPr>
          <p:cNvPr id="3" name="Content Placeholder 2"/>
          <p:cNvSpPr>
            <a:spLocks noGrp="1"/>
          </p:cNvSpPr>
          <p:nvPr>
            <p:ph idx="1"/>
          </p:nvPr>
        </p:nvSpPr>
        <p:spPr>
          <a:xfrm>
            <a:off x="0" y="1000108"/>
            <a:ext cx="9144000" cy="5857892"/>
          </a:xfrm>
        </p:spPr>
        <p:txBody>
          <a:bodyPr>
            <a:normAutofit fontScale="92500" lnSpcReduction="20000"/>
          </a:bodyPr>
          <a:lstStyle/>
          <a:p>
            <a:pPr>
              <a:buNone/>
            </a:pPr>
            <a:endParaRPr lang="en-IN" dirty="0" smtClean="0"/>
          </a:p>
          <a:p>
            <a:pPr>
              <a:buNone/>
            </a:pPr>
            <a:endParaRPr lang="en-IN" dirty="0" smtClean="0"/>
          </a:p>
          <a:p>
            <a:pPr>
              <a:buNone/>
            </a:pPr>
            <a:endParaRPr lang="en-IN" dirty="0" smtClean="0"/>
          </a:p>
          <a:p>
            <a:pPr>
              <a:buNone/>
            </a:pPr>
            <a:r>
              <a:rPr lang="en-IN" dirty="0" smtClean="0"/>
              <a:t>	</a:t>
            </a:r>
          </a:p>
          <a:p>
            <a:pPr>
              <a:buNone/>
            </a:pPr>
            <a:endParaRPr lang="en-IN" dirty="0" smtClean="0"/>
          </a:p>
          <a:p>
            <a:pPr>
              <a:buNone/>
            </a:pPr>
            <a:endParaRPr lang="en-IN" dirty="0" smtClean="0"/>
          </a:p>
          <a:p>
            <a:pPr>
              <a:buNone/>
            </a:pPr>
            <a:r>
              <a:rPr lang="en-IN" dirty="0" smtClean="0"/>
              <a:t>	Suppose the message to be hidden is  ‘</a:t>
            </a:r>
            <a:r>
              <a:rPr lang="en-IN" dirty="0" err="1" smtClean="0"/>
              <a:t>skfgi</a:t>
            </a:r>
            <a:r>
              <a:rPr lang="en-IN" dirty="0" smtClean="0"/>
              <a:t> ‘. Since the message is of 5-bytes, therefore, pixels required to encode the data is 5 x 3 = 15. Consider the above image is  3 x 5  with total 15-pixels, which are sufficient to encode the given data.</a:t>
            </a:r>
          </a:p>
          <a:p>
            <a:pPr>
              <a:buNone/>
            </a:pPr>
            <a:r>
              <a:rPr lang="en-IN" b="1" dirty="0" smtClean="0"/>
              <a:t>		Pixels of the image		</a:t>
            </a:r>
            <a:endParaRPr lang="en-IN" dirty="0" smtClean="0"/>
          </a:p>
          <a:p>
            <a:pPr>
              <a:buNone/>
            </a:pPr>
            <a:r>
              <a:rPr lang="en-IN" dirty="0" smtClean="0"/>
              <a:t>	[(46, 38, 49),(46, 38, 49),(47, 39, 50)]	</a:t>
            </a:r>
          </a:p>
          <a:p>
            <a:pPr>
              <a:buNone/>
            </a:pPr>
            <a:r>
              <a:rPr lang="en-IN" dirty="0" smtClean="0"/>
              <a:t>	 [(49, 41, 52),( 49, 41, 52), (50, 43, 51) ] 	</a:t>
            </a:r>
          </a:p>
          <a:p>
            <a:pPr>
              <a:buNone/>
            </a:pPr>
            <a:r>
              <a:rPr lang="en-IN" dirty="0" smtClean="0"/>
              <a:t>	 [(50, 43, 51),( 50, 43, 51),( 51, 44, 52)]</a:t>
            </a:r>
          </a:p>
          <a:p>
            <a:pPr>
              <a:buNone/>
            </a:pPr>
            <a:r>
              <a:rPr lang="en-IN" dirty="0" smtClean="0"/>
              <a:t>	 [(51, 44, 52),( 51, 44, 52),( 51, 44, 51)]</a:t>
            </a:r>
          </a:p>
          <a:p>
            <a:pPr>
              <a:buNone/>
            </a:pPr>
            <a:r>
              <a:rPr lang="en-IN" dirty="0" smtClean="0"/>
              <a:t>	 [(51, 44, 51),( 52, 45, 52),( 52, 45, 52)] </a:t>
            </a:r>
          </a:p>
          <a:p>
            <a:pPr>
              <a:buNone/>
            </a:pPr>
            <a:endParaRPr lang="en-IN" dirty="0" smtClean="0"/>
          </a:p>
          <a:p>
            <a:pPr>
              <a:buNone/>
            </a:pPr>
            <a:endParaRPr lang="en-IN" dirty="0"/>
          </a:p>
        </p:txBody>
      </p:sp>
      <p:pic>
        <p:nvPicPr>
          <p:cNvPr id="4" name="Picture 3" descr="C:\Users\Sumiit Ghosh\AppData\Local\Programs\Python\Python37\bird.jpg"/>
          <p:cNvPicPr/>
          <p:nvPr/>
        </p:nvPicPr>
        <p:blipFill>
          <a:blip r:embed="rId2"/>
          <a:srcRect/>
          <a:stretch>
            <a:fillRect/>
          </a:stretch>
        </p:blipFill>
        <p:spPr bwMode="auto">
          <a:xfrm>
            <a:off x="3714744" y="928670"/>
            <a:ext cx="1357322" cy="221457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338"/>
            <a:ext cx="8229600" cy="1143000"/>
          </a:xfrm>
        </p:spPr>
        <p:txBody>
          <a:bodyPr/>
          <a:lstStyle/>
          <a:p>
            <a:r>
              <a:rPr lang="en-IN" b="1" dirty="0" smtClean="0"/>
              <a:t>Explanation for Data Hiding</a:t>
            </a:r>
            <a:endParaRPr lang="en-IN" b="1" dirty="0"/>
          </a:p>
        </p:txBody>
      </p:sp>
      <p:sp>
        <p:nvSpPr>
          <p:cNvPr id="3" name="Content Placeholder 2"/>
          <p:cNvSpPr>
            <a:spLocks noGrp="1"/>
          </p:cNvSpPr>
          <p:nvPr>
            <p:ph idx="1"/>
          </p:nvPr>
        </p:nvSpPr>
        <p:spPr>
          <a:xfrm>
            <a:off x="0" y="1142984"/>
            <a:ext cx="9144000" cy="5715016"/>
          </a:xfrm>
        </p:spPr>
        <p:txBody>
          <a:bodyPr>
            <a:normAutofit lnSpcReduction="10000"/>
          </a:bodyPr>
          <a:lstStyle/>
          <a:p>
            <a:r>
              <a:rPr lang="en-IN" dirty="0" smtClean="0"/>
              <a:t>Now take the first 3-pixels to encode. </a:t>
            </a:r>
          </a:p>
          <a:p>
            <a:r>
              <a:rPr lang="en-IN" dirty="0" smtClean="0"/>
              <a:t>Now if the binary value is 0 in the </a:t>
            </a:r>
            <a:r>
              <a:rPr lang="en-IN" dirty="0" err="1" smtClean="0"/>
              <a:t>datalist</a:t>
            </a:r>
            <a:r>
              <a:rPr lang="en-IN" dirty="0" smtClean="0"/>
              <a:t> &amp; if the pixel is odd , then decrement 	the pixel value by 1.</a:t>
            </a:r>
          </a:p>
          <a:p>
            <a:r>
              <a:rPr lang="en-IN" dirty="0" smtClean="0"/>
              <a:t>And if the binary value is 1 in the </a:t>
            </a:r>
            <a:r>
              <a:rPr lang="en-IN" dirty="0" err="1" smtClean="0"/>
              <a:t>datalist</a:t>
            </a:r>
            <a:r>
              <a:rPr lang="en-IN" dirty="0" smtClean="0"/>
              <a:t> &amp; if the pixel is even , then decrement the pixel value by 1.</a:t>
            </a:r>
          </a:p>
          <a:p>
            <a:pPr>
              <a:buNone/>
            </a:pPr>
            <a:r>
              <a:rPr lang="en-IN" b="1" dirty="0" smtClean="0"/>
              <a:t>	For s = </a:t>
            </a:r>
          </a:p>
          <a:p>
            <a:pPr>
              <a:buNone/>
            </a:pPr>
            <a:r>
              <a:rPr lang="en-IN" b="1" dirty="0" smtClean="0"/>
              <a:t>	ASCII Value = 115 , &amp; equivalent binary data = 01110011</a:t>
            </a:r>
            <a:endParaRPr lang="en-IN" dirty="0" smtClean="0"/>
          </a:p>
          <a:p>
            <a:r>
              <a:rPr lang="en-IN" dirty="0" smtClean="0"/>
              <a:t>pixels values from left to right</a:t>
            </a:r>
          </a:p>
          <a:p>
            <a:pPr>
              <a:buNone/>
            </a:pPr>
            <a:r>
              <a:rPr lang="en-IN" b="1" dirty="0" smtClean="0"/>
              <a:t>	Initial Pixels</a:t>
            </a:r>
            <a:r>
              <a:rPr lang="en-IN" dirty="0" smtClean="0"/>
              <a:t>	46    38    49    46    38    49    47    39      50</a:t>
            </a:r>
          </a:p>
          <a:p>
            <a:pPr>
              <a:buNone/>
            </a:pPr>
            <a:r>
              <a:rPr lang="en-IN" dirty="0" smtClean="0"/>
              <a:t>		 		 0      1       1       1      0       0	      1       1</a:t>
            </a:r>
          </a:p>
          <a:p>
            <a:pPr>
              <a:buNone/>
            </a:pPr>
            <a:r>
              <a:rPr lang="en-IN" dirty="0" smtClean="0"/>
              <a:t>	</a:t>
            </a:r>
            <a:r>
              <a:rPr lang="en-IN" b="1" dirty="0" smtClean="0"/>
              <a:t>Updated pixels</a:t>
            </a:r>
            <a:r>
              <a:rPr lang="en-IN" dirty="0" smtClean="0"/>
              <a:t>	46    37    49	 45     38   48	    47     39	 50</a:t>
            </a:r>
          </a:p>
          <a:p>
            <a:r>
              <a:rPr lang="en-IN" dirty="0" smtClean="0"/>
              <a:t>Similarly do the following for rest of the characters, taking from left to right.</a:t>
            </a:r>
          </a:p>
          <a:p>
            <a:pPr>
              <a:buNone/>
            </a:pPr>
            <a:endParaRPr lang="en-IN" dirty="0" smtClean="0"/>
          </a:p>
          <a:p>
            <a:pPr>
              <a:buNone/>
            </a:pPr>
            <a:endParaRPr lang="en-IN" dirty="0" smtClean="0"/>
          </a:p>
          <a:p>
            <a:pPr>
              <a:buNone/>
            </a:pPr>
            <a:endParaRPr lang="en-IN"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0"/>
            <a:ext cx="8229600" cy="785794"/>
          </a:xfrm>
        </p:spPr>
        <p:txBody>
          <a:bodyPr>
            <a:normAutofit fontScale="90000"/>
          </a:bodyPr>
          <a:lstStyle/>
          <a:p>
            <a:pPr algn="ctr"/>
            <a:r>
              <a:rPr lang="en-IN" dirty="0" smtClean="0"/>
              <a:t>Explanation for Data Hiding</a:t>
            </a:r>
            <a:endParaRPr lang="en-IN" dirty="0"/>
          </a:p>
        </p:txBody>
      </p:sp>
      <p:sp>
        <p:nvSpPr>
          <p:cNvPr id="3" name="Content Placeholder 2"/>
          <p:cNvSpPr>
            <a:spLocks noGrp="1"/>
          </p:cNvSpPr>
          <p:nvPr>
            <p:ph idx="1"/>
          </p:nvPr>
        </p:nvSpPr>
        <p:spPr>
          <a:xfrm>
            <a:off x="0" y="928670"/>
            <a:ext cx="9144000" cy="5929330"/>
          </a:xfrm>
        </p:spPr>
        <p:txBody>
          <a:bodyPr>
            <a:normAutofit/>
          </a:bodyPr>
          <a:lstStyle/>
          <a:p>
            <a:pPr>
              <a:buNone/>
            </a:pPr>
            <a:r>
              <a:rPr lang="en-IN" sz="2400" dirty="0" smtClean="0"/>
              <a:t>	Now the updated pixel values of an entire image is given below,</a:t>
            </a:r>
          </a:p>
          <a:p>
            <a:pPr>
              <a:buNone/>
            </a:pPr>
            <a:r>
              <a:rPr lang="en-IN" sz="2400" dirty="0" smtClean="0"/>
              <a:t>	46    37    49    45	 38    48    47    39    50	-&gt; s</a:t>
            </a:r>
          </a:p>
          <a:p>
            <a:pPr>
              <a:buNone/>
            </a:pPr>
            <a:r>
              <a:rPr lang="en-IN" sz="2400" dirty="0" smtClean="0"/>
              <a:t>	48    41    51    48      41    52    49    43     51	-&gt; k</a:t>
            </a:r>
          </a:p>
          <a:p>
            <a:pPr>
              <a:buNone/>
            </a:pPr>
            <a:r>
              <a:rPr lang="en-IN" sz="2400" dirty="0" smtClean="0"/>
              <a:t>	50    43    51    50      42    51    51     44    52	-&gt; f</a:t>
            </a:r>
          </a:p>
          <a:p>
            <a:pPr>
              <a:buNone/>
            </a:pPr>
            <a:r>
              <a:rPr lang="en-IN" sz="2400" dirty="0" smtClean="0"/>
              <a:t>	50    43    51    50      44    51    51     43    51		-&gt; g</a:t>
            </a:r>
          </a:p>
          <a:p>
            <a:pPr>
              <a:buNone/>
            </a:pPr>
            <a:r>
              <a:rPr lang="en-IN" sz="2400" dirty="0" smtClean="0"/>
              <a:t>	50    43    51    52	 45    52   52     45    52	-&gt; </a:t>
            </a:r>
            <a:r>
              <a:rPr lang="en-IN" sz="2400" dirty="0" err="1" smtClean="0"/>
              <a:t>i</a:t>
            </a:r>
            <a:endParaRPr lang="en-IN" sz="2400" dirty="0" smtClean="0"/>
          </a:p>
          <a:p>
            <a:pPr>
              <a:buNone/>
            </a:pPr>
            <a:endParaRPr lang="en-IN" sz="2400" b="1" dirty="0" smtClean="0"/>
          </a:p>
          <a:p>
            <a:pPr>
              <a:buNone/>
            </a:pPr>
            <a:r>
              <a:rPr lang="en-IN" sz="2400" b="1" dirty="0" smtClean="0"/>
              <a:t> Now this is the pixel of new </a:t>
            </a:r>
            <a:r>
              <a:rPr lang="en-IN" sz="2400" b="1" dirty="0" err="1" smtClean="0"/>
              <a:t>stego</a:t>
            </a:r>
            <a:r>
              <a:rPr lang="en-IN" sz="2400" b="1" dirty="0" smtClean="0"/>
              <a:t> image</a:t>
            </a:r>
          </a:p>
          <a:p>
            <a:pPr>
              <a:buNone/>
            </a:pPr>
            <a:r>
              <a:rPr lang="en-IN" sz="2400" dirty="0" smtClean="0"/>
              <a:t>	[(46,37,49),(45,38,48),(47,39,5o),]</a:t>
            </a:r>
          </a:p>
          <a:p>
            <a:pPr>
              <a:buNone/>
            </a:pPr>
            <a:r>
              <a:rPr lang="en-IN" sz="2400" dirty="0" smtClean="0"/>
              <a:t>	[(48,41,51),(48,41,52),(49,43,51),]</a:t>
            </a:r>
          </a:p>
          <a:p>
            <a:pPr>
              <a:buNone/>
            </a:pPr>
            <a:r>
              <a:rPr lang="en-IN" sz="2400" dirty="0" smtClean="0"/>
              <a:t>	[(50,43,51),(50,42,51),(51,44,52),]</a:t>
            </a:r>
          </a:p>
          <a:p>
            <a:pPr>
              <a:buNone/>
            </a:pPr>
            <a:r>
              <a:rPr lang="en-IN" sz="2400" dirty="0" smtClean="0"/>
              <a:t>	[(50,43,51),(50,44,51),(51,43,51),]</a:t>
            </a:r>
          </a:p>
          <a:p>
            <a:pPr>
              <a:buNone/>
            </a:pPr>
            <a:r>
              <a:rPr lang="en-IN" sz="2400" dirty="0" smtClean="0"/>
              <a:t>	[(50,43,51),(52,45,52),(52,45,52)]</a:t>
            </a:r>
          </a:p>
          <a:p>
            <a:pPr>
              <a:buNone/>
            </a:pPr>
            <a:endParaRPr lang="en-IN" sz="2400" dirty="0" smtClean="0"/>
          </a:p>
          <a:p>
            <a:pPr>
              <a:buNone/>
            </a:pPr>
            <a:endParaRPr lang="en-IN" sz="24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4"/>
            <a:ext cx="9144000" cy="642958"/>
          </a:xfrm>
        </p:spPr>
        <p:txBody>
          <a:bodyPr>
            <a:normAutofit/>
          </a:bodyPr>
          <a:lstStyle/>
          <a:p>
            <a:pPr algn="ctr"/>
            <a:r>
              <a:rPr lang="en-IN" sz="3600" dirty="0" smtClean="0"/>
              <a:t>Explanation for Decoding data from </a:t>
            </a:r>
            <a:r>
              <a:rPr lang="en-IN" sz="3600" dirty="0" err="1" smtClean="0"/>
              <a:t>Stego</a:t>
            </a:r>
            <a:r>
              <a:rPr lang="en-IN" sz="3600" dirty="0" smtClean="0"/>
              <a:t> Image</a:t>
            </a:r>
            <a:endParaRPr lang="en-IN" sz="3600" dirty="0"/>
          </a:p>
        </p:txBody>
      </p:sp>
      <p:sp>
        <p:nvSpPr>
          <p:cNvPr id="3" name="Content Placeholder 2"/>
          <p:cNvSpPr>
            <a:spLocks noGrp="1"/>
          </p:cNvSpPr>
          <p:nvPr>
            <p:ph idx="1"/>
          </p:nvPr>
        </p:nvSpPr>
        <p:spPr>
          <a:xfrm>
            <a:off x="0" y="857232"/>
            <a:ext cx="9144000" cy="6000768"/>
          </a:xfrm>
        </p:spPr>
        <p:txBody>
          <a:bodyPr>
            <a:normAutofit/>
          </a:bodyPr>
          <a:lstStyle/>
          <a:p>
            <a:pPr>
              <a:buNone/>
            </a:pPr>
            <a:endParaRPr lang="en-IN" dirty="0" smtClean="0"/>
          </a:p>
          <a:p>
            <a:pPr>
              <a:buNone/>
            </a:pPr>
            <a:endParaRPr lang="en-IN" dirty="0" smtClean="0"/>
          </a:p>
          <a:p>
            <a:pPr>
              <a:buNone/>
            </a:pPr>
            <a:endParaRPr lang="en-IN" dirty="0" smtClean="0"/>
          </a:p>
          <a:p>
            <a:pPr>
              <a:buNone/>
            </a:pPr>
            <a:r>
              <a:rPr lang="en-IN" dirty="0" smtClean="0"/>
              <a:t>	</a:t>
            </a:r>
          </a:p>
          <a:p>
            <a:pPr>
              <a:buNone/>
            </a:pPr>
            <a:r>
              <a:rPr lang="en-IN" dirty="0" smtClean="0"/>
              <a:t>	Select the </a:t>
            </a:r>
            <a:r>
              <a:rPr lang="en-IN" dirty="0" err="1" smtClean="0"/>
              <a:t>stego</a:t>
            </a:r>
            <a:r>
              <a:rPr lang="en-IN" dirty="0" smtClean="0"/>
              <a:t> Image</a:t>
            </a:r>
          </a:p>
          <a:p>
            <a:pPr>
              <a:buNone/>
            </a:pPr>
            <a:endParaRPr lang="en-IN" b="1" dirty="0" smtClean="0"/>
          </a:p>
          <a:p>
            <a:pPr>
              <a:buNone/>
            </a:pPr>
            <a:r>
              <a:rPr lang="en-IN" b="1" dirty="0" smtClean="0"/>
              <a:t>		Pixels of </a:t>
            </a:r>
            <a:r>
              <a:rPr lang="en-IN" b="1" dirty="0" err="1" smtClean="0"/>
              <a:t>Stego</a:t>
            </a:r>
            <a:r>
              <a:rPr lang="en-IN" b="1" dirty="0" smtClean="0"/>
              <a:t> Image		</a:t>
            </a:r>
            <a:endParaRPr lang="en-IN" dirty="0" smtClean="0"/>
          </a:p>
          <a:p>
            <a:pPr>
              <a:buNone/>
            </a:pPr>
            <a:r>
              <a:rPr lang="en-IN" sz="2800" dirty="0" smtClean="0"/>
              <a:t>	[(46,37,49),(45,38,48),(47,39,5o),]</a:t>
            </a:r>
          </a:p>
          <a:p>
            <a:pPr>
              <a:buNone/>
            </a:pPr>
            <a:r>
              <a:rPr lang="en-IN" sz="2800" dirty="0" smtClean="0"/>
              <a:t>	[(48,41,51),(48,41,52),(49,43,51),]</a:t>
            </a:r>
          </a:p>
          <a:p>
            <a:pPr>
              <a:buNone/>
            </a:pPr>
            <a:r>
              <a:rPr lang="en-IN" sz="2800" dirty="0" smtClean="0"/>
              <a:t>	[(50,43,51),(50,42,51),(51,44,52),]</a:t>
            </a:r>
          </a:p>
          <a:p>
            <a:pPr>
              <a:buNone/>
            </a:pPr>
            <a:r>
              <a:rPr lang="en-IN" sz="2800" dirty="0" smtClean="0"/>
              <a:t>	[(50,43,51),(50,44,51),(51,43,51),]</a:t>
            </a:r>
          </a:p>
          <a:p>
            <a:pPr>
              <a:buNone/>
            </a:pPr>
            <a:r>
              <a:rPr lang="en-IN" sz="2800" dirty="0" smtClean="0"/>
              <a:t>	[(50,43,51),(52,45,52),(52,45,52)]</a:t>
            </a:r>
          </a:p>
          <a:p>
            <a:pPr>
              <a:buNone/>
            </a:pPr>
            <a:endParaRPr lang="en-IN" dirty="0" smtClean="0"/>
          </a:p>
          <a:p>
            <a:pPr>
              <a:buNone/>
            </a:pPr>
            <a:endParaRPr lang="en-IN" dirty="0"/>
          </a:p>
        </p:txBody>
      </p:sp>
      <p:pic>
        <p:nvPicPr>
          <p:cNvPr id="4" name="Picture 3" descr="C:\Users\Sumiit Ghosh\AppData\Local\Programs\Python\Python37\bird.jpg"/>
          <p:cNvPicPr/>
          <p:nvPr/>
        </p:nvPicPr>
        <p:blipFill>
          <a:blip r:embed="rId2"/>
          <a:srcRect/>
          <a:stretch>
            <a:fillRect/>
          </a:stretch>
        </p:blipFill>
        <p:spPr bwMode="auto">
          <a:xfrm>
            <a:off x="3786182" y="785794"/>
            <a:ext cx="1285884" cy="18573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4"/>
            <a:ext cx="9144000" cy="632666"/>
          </a:xfrm>
        </p:spPr>
        <p:txBody>
          <a:bodyPr>
            <a:normAutofit/>
          </a:bodyPr>
          <a:lstStyle/>
          <a:p>
            <a:pPr algn="ctr"/>
            <a:r>
              <a:rPr lang="en-IN" sz="3200" b="1" dirty="0" smtClean="0"/>
              <a:t>Explanation for Decoding data from </a:t>
            </a:r>
            <a:r>
              <a:rPr lang="en-IN" sz="3200" b="1" dirty="0" err="1" smtClean="0"/>
              <a:t>Stego</a:t>
            </a:r>
            <a:r>
              <a:rPr lang="en-IN" sz="3200" b="1" dirty="0" smtClean="0"/>
              <a:t> Image</a:t>
            </a:r>
            <a:endParaRPr lang="en-IN" sz="3200" b="1" dirty="0"/>
          </a:p>
        </p:txBody>
      </p:sp>
      <p:sp>
        <p:nvSpPr>
          <p:cNvPr id="3" name="Content Placeholder 2"/>
          <p:cNvSpPr>
            <a:spLocks noGrp="1"/>
          </p:cNvSpPr>
          <p:nvPr>
            <p:ph idx="1"/>
          </p:nvPr>
        </p:nvSpPr>
        <p:spPr>
          <a:xfrm>
            <a:off x="0" y="928670"/>
            <a:ext cx="9144000" cy="5929330"/>
          </a:xfrm>
        </p:spPr>
        <p:txBody>
          <a:bodyPr>
            <a:normAutofit/>
          </a:bodyPr>
          <a:lstStyle/>
          <a:p>
            <a:pPr>
              <a:buNone/>
            </a:pPr>
            <a:r>
              <a:rPr lang="en-IN" sz="2800" dirty="0" smtClean="0"/>
              <a:t>	At first extract  the pixels from the </a:t>
            </a:r>
            <a:r>
              <a:rPr lang="en-IN" sz="2800" dirty="0" err="1" smtClean="0"/>
              <a:t>stego</a:t>
            </a:r>
            <a:r>
              <a:rPr lang="en-IN" sz="2800" dirty="0" smtClean="0"/>
              <a:t> image. </a:t>
            </a:r>
          </a:p>
          <a:p>
            <a:pPr>
              <a:buNone/>
            </a:pPr>
            <a:r>
              <a:rPr lang="en-IN" sz="2800" dirty="0" smtClean="0"/>
              <a:t>	If the pixel value is odd then the binary value is 1, and if the pixel value is even then the binary value is 0, and leave the last pixel value as it is (unchanged).</a:t>
            </a:r>
          </a:p>
          <a:p>
            <a:pPr>
              <a:buNone/>
            </a:pPr>
            <a:r>
              <a:rPr lang="en-IN" sz="2800" dirty="0" smtClean="0"/>
              <a:t>			46    37    49    45     38    48    47    39    50</a:t>
            </a:r>
          </a:p>
          <a:p>
            <a:pPr>
              <a:buNone/>
            </a:pPr>
            <a:r>
              <a:rPr lang="en-IN" sz="2800" dirty="0" smtClean="0"/>
              <a:t>			 0      1       1      1        0      0       1      1       </a:t>
            </a:r>
          </a:p>
          <a:p>
            <a:pPr>
              <a:buNone/>
            </a:pPr>
            <a:r>
              <a:rPr lang="en-IN" sz="2800" b="1" dirty="0" smtClean="0"/>
              <a:t>Binary code =    011100110 =  115 = ASCII code of small ‘s’</a:t>
            </a:r>
          </a:p>
          <a:p>
            <a:pPr>
              <a:buNone/>
            </a:pPr>
            <a:r>
              <a:rPr lang="en-IN" sz="2800" dirty="0" smtClean="0"/>
              <a:t>In same way do the rest of the pixels.</a:t>
            </a:r>
          </a:p>
          <a:p>
            <a:pPr>
              <a:buNone/>
            </a:pPr>
            <a:r>
              <a:rPr lang="en-IN" sz="2800" dirty="0" smtClean="0"/>
              <a:t>			 48    41    51    48      41    52    49    43     51</a:t>
            </a:r>
          </a:p>
          <a:p>
            <a:pPr>
              <a:buNone/>
            </a:pPr>
            <a:r>
              <a:rPr lang="en-IN" sz="2800" dirty="0" smtClean="0"/>
              <a:t>			  0      1      1       0       1      0      1       1</a:t>
            </a:r>
          </a:p>
          <a:p>
            <a:pPr>
              <a:buNone/>
            </a:pPr>
            <a:r>
              <a:rPr lang="en-IN" sz="2800" b="1" dirty="0" smtClean="0"/>
              <a:t>Binary code =    01101011  = 107 = ASCII code of small ‘k’</a:t>
            </a:r>
          </a:p>
          <a:p>
            <a:pPr>
              <a:buNone/>
            </a:pPr>
            <a:endParaRPr lang="en-IN" sz="2800" dirty="0" smtClean="0"/>
          </a:p>
          <a:p>
            <a:pPr>
              <a:buNone/>
            </a:pPr>
            <a:endParaRPr lang="en-IN" sz="3200" dirty="0" smtClean="0"/>
          </a:p>
          <a:p>
            <a:pPr>
              <a:buNone/>
            </a:pPr>
            <a:endParaRPr lang="en-IN" sz="3200" dirty="0" smtClean="0"/>
          </a:p>
          <a:p>
            <a:pPr>
              <a:buNone/>
            </a:pPr>
            <a:endParaRPr lang="en-IN" sz="3200" dirty="0" smtClean="0"/>
          </a:p>
          <a:p>
            <a:pPr>
              <a:buNone/>
            </a:pPr>
            <a:endParaRPr lang="en-IN" sz="2800" dirty="0" smtClean="0"/>
          </a:p>
          <a:p>
            <a:endParaRPr lang="en-IN"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857628"/>
            <a:ext cx="9144000" cy="1828800"/>
          </a:xfrm>
        </p:spPr>
        <p:txBody>
          <a:bodyPr>
            <a:noAutofit/>
          </a:bodyPr>
          <a:lstStyle/>
          <a:p>
            <a:pPr algn="ctr"/>
            <a:r>
              <a:rPr lang="en-IN" sz="6600" dirty="0" smtClean="0"/>
              <a:t>Flow Chart </a:t>
            </a:r>
            <a:br>
              <a:rPr lang="en-IN" sz="6600" dirty="0" smtClean="0"/>
            </a:br>
            <a:r>
              <a:rPr lang="en-IN" sz="6600" dirty="0" smtClean="0"/>
              <a:t>for</a:t>
            </a:r>
            <a:br>
              <a:rPr lang="en-IN" sz="6600" dirty="0" smtClean="0"/>
            </a:br>
            <a:r>
              <a:rPr lang="en-IN" sz="6600" dirty="0" smtClean="0"/>
              <a:t> Hiding data into an Image</a:t>
            </a:r>
            <a:br>
              <a:rPr lang="en-IN" sz="6600" dirty="0" smtClean="0"/>
            </a:br>
            <a:endParaRPr lang="en-IN" sz="66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42918"/>
            <a:ext cx="9144000" cy="6215082"/>
          </a:xfrm>
        </p:spPr>
        <p:txBody>
          <a:bodyPr/>
          <a:lstStyle/>
          <a:p>
            <a:pPr>
              <a:buNone/>
            </a:pPr>
            <a:endParaRPr lang="en-IN" dirty="0" smtClean="0"/>
          </a:p>
          <a:p>
            <a:pPr>
              <a:buNone/>
            </a:pPr>
            <a:endParaRPr lang="en-IN" dirty="0"/>
          </a:p>
        </p:txBody>
      </p:sp>
      <p:sp>
        <p:nvSpPr>
          <p:cNvPr id="6" name="Oval 5"/>
          <p:cNvSpPr/>
          <p:nvPr/>
        </p:nvSpPr>
        <p:spPr>
          <a:xfrm>
            <a:off x="571472" y="214290"/>
            <a:ext cx="1500198" cy="5715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t>Start</a:t>
            </a:r>
            <a:endParaRPr lang="en-IN" b="1" dirty="0"/>
          </a:p>
        </p:txBody>
      </p:sp>
      <p:sp>
        <p:nvSpPr>
          <p:cNvPr id="7" name="Rectangle 6"/>
          <p:cNvSpPr/>
          <p:nvPr/>
        </p:nvSpPr>
        <p:spPr>
          <a:xfrm>
            <a:off x="285720" y="1428736"/>
            <a:ext cx="2071702" cy="6429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200" dirty="0" smtClean="0"/>
              <a:t>Select the Image &amp; extract pixel values from image</a:t>
            </a:r>
            <a:endParaRPr lang="en-IN" sz="1200" dirty="0"/>
          </a:p>
        </p:txBody>
      </p:sp>
      <p:sp>
        <p:nvSpPr>
          <p:cNvPr id="8" name="Rectangle 7"/>
          <p:cNvSpPr/>
          <p:nvPr/>
        </p:nvSpPr>
        <p:spPr>
          <a:xfrm>
            <a:off x="285720" y="2714620"/>
            <a:ext cx="2071702" cy="6429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100" dirty="0" smtClean="0"/>
              <a:t>Enter the input text &amp; convert it into 8 bit binary ASCII value</a:t>
            </a:r>
            <a:endParaRPr lang="en-IN" sz="1100" dirty="0"/>
          </a:p>
        </p:txBody>
      </p:sp>
      <p:sp>
        <p:nvSpPr>
          <p:cNvPr id="9" name="Flowchart: Data 8"/>
          <p:cNvSpPr/>
          <p:nvPr/>
        </p:nvSpPr>
        <p:spPr>
          <a:xfrm>
            <a:off x="357158" y="4000504"/>
            <a:ext cx="2071702" cy="1143008"/>
          </a:xfrm>
          <a:prstGeom prst="flowChartInputOutp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100" dirty="0" smtClean="0"/>
              <a:t>Take every 3 pixels from image with 8 bit binary ASCII value &amp; check from left to right</a:t>
            </a:r>
            <a:endParaRPr lang="en-IN" sz="1100" dirty="0"/>
          </a:p>
        </p:txBody>
      </p:sp>
      <p:sp>
        <p:nvSpPr>
          <p:cNvPr id="10" name="Flowchart: Decision 9"/>
          <p:cNvSpPr/>
          <p:nvPr/>
        </p:nvSpPr>
        <p:spPr>
          <a:xfrm>
            <a:off x="3214678" y="71438"/>
            <a:ext cx="2643206" cy="1000108"/>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100" dirty="0" smtClean="0"/>
              <a:t>If</a:t>
            </a:r>
          </a:p>
          <a:p>
            <a:pPr algn="ctr"/>
            <a:r>
              <a:rPr lang="en-IN" sz="1100" dirty="0" smtClean="0"/>
              <a:t>I/P text binary  ASCII value = 0  &amp;</a:t>
            </a:r>
          </a:p>
          <a:p>
            <a:pPr algn="ctr"/>
            <a:r>
              <a:rPr lang="en-IN" sz="1100" dirty="0" smtClean="0"/>
              <a:t>Pixel value= even</a:t>
            </a:r>
            <a:endParaRPr lang="en-IN" sz="1100" dirty="0"/>
          </a:p>
        </p:txBody>
      </p:sp>
      <p:sp>
        <p:nvSpPr>
          <p:cNvPr id="14" name="Flowchart: Decision 13"/>
          <p:cNvSpPr/>
          <p:nvPr/>
        </p:nvSpPr>
        <p:spPr>
          <a:xfrm>
            <a:off x="3143240" y="3857628"/>
            <a:ext cx="2643206" cy="1000132"/>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100" dirty="0" smtClean="0"/>
              <a:t>If</a:t>
            </a:r>
          </a:p>
          <a:p>
            <a:pPr algn="ctr"/>
            <a:r>
              <a:rPr lang="en-IN" sz="1100" dirty="0" smtClean="0"/>
              <a:t>I/P text binary  ASCII value = </a:t>
            </a:r>
            <a:r>
              <a:rPr lang="en-IN" sz="1100" dirty="0" smtClean="0"/>
              <a:t>1 </a:t>
            </a:r>
            <a:r>
              <a:rPr lang="en-IN" sz="1100" dirty="0" smtClean="0"/>
              <a:t> </a:t>
            </a:r>
            <a:r>
              <a:rPr lang="en-IN" sz="1100" dirty="0" smtClean="0"/>
              <a:t>&amp;</a:t>
            </a:r>
          </a:p>
          <a:p>
            <a:pPr algn="ctr"/>
            <a:r>
              <a:rPr lang="en-IN" sz="1100" dirty="0" smtClean="0"/>
              <a:t>Pixel value= even</a:t>
            </a:r>
            <a:endParaRPr lang="en-IN" sz="1100" dirty="0"/>
          </a:p>
        </p:txBody>
      </p:sp>
      <p:sp>
        <p:nvSpPr>
          <p:cNvPr id="15" name="Flowchart: Decision 14"/>
          <p:cNvSpPr/>
          <p:nvPr/>
        </p:nvSpPr>
        <p:spPr>
          <a:xfrm>
            <a:off x="3143240" y="1357298"/>
            <a:ext cx="2643206" cy="1000132"/>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100" dirty="0" smtClean="0"/>
              <a:t>If</a:t>
            </a:r>
          </a:p>
          <a:p>
            <a:pPr algn="ctr"/>
            <a:r>
              <a:rPr lang="en-IN" sz="1100" dirty="0" smtClean="0"/>
              <a:t>I/P text binary  ASCII value = </a:t>
            </a:r>
            <a:r>
              <a:rPr lang="en-IN" sz="1100" dirty="0" smtClean="0"/>
              <a:t>1  </a:t>
            </a:r>
            <a:r>
              <a:rPr lang="en-IN" sz="1100" dirty="0" smtClean="0"/>
              <a:t>&amp;</a:t>
            </a:r>
          </a:p>
          <a:p>
            <a:pPr algn="ctr"/>
            <a:r>
              <a:rPr lang="en-IN" sz="1100" dirty="0" smtClean="0"/>
              <a:t>Pixel value= </a:t>
            </a:r>
            <a:r>
              <a:rPr lang="en-IN" sz="1100" dirty="0" smtClean="0"/>
              <a:t>odd</a:t>
            </a:r>
            <a:endParaRPr lang="en-IN" sz="1100" dirty="0"/>
          </a:p>
        </p:txBody>
      </p:sp>
      <p:sp>
        <p:nvSpPr>
          <p:cNvPr id="16" name="Flowchart: Decision 15"/>
          <p:cNvSpPr/>
          <p:nvPr/>
        </p:nvSpPr>
        <p:spPr>
          <a:xfrm>
            <a:off x="3143240" y="2571744"/>
            <a:ext cx="2643206" cy="1000132"/>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100" dirty="0" smtClean="0"/>
              <a:t>If</a:t>
            </a:r>
          </a:p>
          <a:p>
            <a:pPr algn="ctr"/>
            <a:r>
              <a:rPr lang="en-IN" sz="1100" dirty="0" smtClean="0"/>
              <a:t>I/P text binary  ASCII value = 0  &amp;</a:t>
            </a:r>
          </a:p>
          <a:p>
            <a:pPr algn="ctr"/>
            <a:r>
              <a:rPr lang="en-IN" sz="1100" dirty="0" smtClean="0"/>
              <a:t>Pixel value= </a:t>
            </a:r>
            <a:r>
              <a:rPr lang="en-IN" sz="1100" dirty="0" smtClean="0"/>
              <a:t>odd</a:t>
            </a:r>
            <a:endParaRPr lang="en-IN" sz="1100" dirty="0"/>
          </a:p>
        </p:txBody>
      </p:sp>
      <p:sp>
        <p:nvSpPr>
          <p:cNvPr id="18" name="Rectangle 17"/>
          <p:cNvSpPr/>
          <p:nvPr/>
        </p:nvSpPr>
        <p:spPr>
          <a:xfrm>
            <a:off x="6786578" y="1500174"/>
            <a:ext cx="2214578" cy="8572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smtClean="0"/>
              <a:t>Leave pixel value Unchanged</a:t>
            </a:r>
            <a:endParaRPr lang="en-IN" dirty="0"/>
          </a:p>
        </p:txBody>
      </p:sp>
      <p:sp>
        <p:nvSpPr>
          <p:cNvPr id="19" name="Rectangle 18"/>
          <p:cNvSpPr/>
          <p:nvPr/>
        </p:nvSpPr>
        <p:spPr>
          <a:xfrm>
            <a:off x="6500826" y="3643314"/>
            <a:ext cx="2000264" cy="8572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smtClean="0"/>
              <a:t>Decrement the</a:t>
            </a:r>
          </a:p>
          <a:p>
            <a:pPr algn="ctr"/>
            <a:r>
              <a:rPr lang="en-IN" dirty="0" smtClean="0"/>
              <a:t> pixel value by 1</a:t>
            </a:r>
            <a:endParaRPr lang="en-IN" dirty="0"/>
          </a:p>
        </p:txBody>
      </p:sp>
      <p:sp>
        <p:nvSpPr>
          <p:cNvPr id="20" name="Rectangle 19"/>
          <p:cNvSpPr/>
          <p:nvPr/>
        </p:nvSpPr>
        <p:spPr>
          <a:xfrm>
            <a:off x="3286116" y="5072074"/>
            <a:ext cx="2357454" cy="3571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200" dirty="0" smtClean="0"/>
              <a:t>Go to Next Pixel </a:t>
            </a:r>
            <a:r>
              <a:rPr lang="en-IN" sz="1200" dirty="0" smtClean="0"/>
              <a:t> value </a:t>
            </a:r>
            <a:r>
              <a:rPr lang="en-IN" sz="1200" dirty="0" smtClean="0"/>
              <a:t>Position</a:t>
            </a:r>
            <a:endParaRPr lang="en-IN" sz="1200" dirty="0"/>
          </a:p>
        </p:txBody>
      </p:sp>
      <p:sp>
        <p:nvSpPr>
          <p:cNvPr id="21" name="Flowchart: Decision 20"/>
          <p:cNvSpPr/>
          <p:nvPr/>
        </p:nvSpPr>
        <p:spPr>
          <a:xfrm>
            <a:off x="3143240" y="5715016"/>
            <a:ext cx="2643206" cy="1071570"/>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100" dirty="0" smtClean="0"/>
              <a:t>If</a:t>
            </a:r>
          </a:p>
          <a:p>
            <a:pPr algn="ctr"/>
            <a:r>
              <a:rPr lang="en-IN" sz="1100" dirty="0" smtClean="0"/>
              <a:t>It is last pixel value</a:t>
            </a:r>
          </a:p>
        </p:txBody>
      </p:sp>
      <p:sp>
        <p:nvSpPr>
          <p:cNvPr id="22" name="Rectangle 21"/>
          <p:cNvSpPr/>
          <p:nvPr/>
        </p:nvSpPr>
        <p:spPr>
          <a:xfrm>
            <a:off x="6786578" y="5286388"/>
            <a:ext cx="2214578" cy="4286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200" dirty="0" smtClean="0"/>
              <a:t>Update new modified pixel </a:t>
            </a:r>
            <a:r>
              <a:rPr lang="en-IN" sz="1200" dirty="0" smtClean="0"/>
              <a:t>values </a:t>
            </a:r>
            <a:r>
              <a:rPr lang="en-IN" sz="1200" dirty="0" smtClean="0"/>
              <a:t>&amp; make </a:t>
            </a:r>
            <a:r>
              <a:rPr lang="en-IN" sz="1200" dirty="0" err="1" smtClean="0"/>
              <a:t>stego</a:t>
            </a:r>
            <a:r>
              <a:rPr lang="en-IN" sz="1200" dirty="0" smtClean="0"/>
              <a:t> image</a:t>
            </a:r>
            <a:endParaRPr lang="en-IN" sz="1200" dirty="0"/>
          </a:p>
        </p:txBody>
      </p:sp>
      <p:sp>
        <p:nvSpPr>
          <p:cNvPr id="23" name="Oval 22"/>
          <p:cNvSpPr/>
          <p:nvPr/>
        </p:nvSpPr>
        <p:spPr>
          <a:xfrm>
            <a:off x="7429520" y="6215082"/>
            <a:ext cx="1500198" cy="5715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t>End</a:t>
            </a:r>
            <a:endParaRPr lang="en-IN" b="1" dirty="0"/>
          </a:p>
        </p:txBody>
      </p:sp>
      <p:cxnSp>
        <p:nvCxnSpPr>
          <p:cNvPr id="30" name="Straight Arrow Connector 29"/>
          <p:cNvCxnSpPr>
            <a:stCxn id="7" idx="2"/>
            <a:endCxn id="8" idx="0"/>
          </p:cNvCxnSpPr>
          <p:nvPr/>
        </p:nvCxnSpPr>
        <p:spPr>
          <a:xfrm rot="5400000">
            <a:off x="1000100" y="2393149"/>
            <a:ext cx="64294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rot="5400000">
            <a:off x="963587" y="1106471"/>
            <a:ext cx="64294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rot="5400000">
            <a:off x="1108051" y="3678239"/>
            <a:ext cx="64294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a:stCxn id="9" idx="5"/>
          </p:cNvCxnSpPr>
          <p:nvPr/>
        </p:nvCxnSpPr>
        <p:spPr>
          <a:xfrm flipV="1">
            <a:off x="2221690" y="4429134"/>
            <a:ext cx="421484" cy="142874"/>
          </a:xfrm>
          <a:prstGeom prst="line">
            <a:avLst/>
          </a:prstGeom>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5400000" flipH="1" flipV="1">
            <a:off x="713554" y="2500306"/>
            <a:ext cx="3858446" cy="794"/>
          </a:xfrm>
          <a:prstGeom prst="line">
            <a:avLst/>
          </a:prstGeom>
        </p:spPr>
        <p:style>
          <a:lnRef idx="1">
            <a:schemeClr val="accent1"/>
          </a:lnRef>
          <a:fillRef idx="0">
            <a:schemeClr val="accent1"/>
          </a:fillRef>
          <a:effectRef idx="0">
            <a:schemeClr val="accent1"/>
          </a:effectRef>
          <a:fontRef idx="minor">
            <a:schemeClr val="tx1"/>
          </a:fontRef>
        </p:style>
      </p:cxnSp>
      <p:cxnSp>
        <p:nvCxnSpPr>
          <p:cNvPr id="69" name="Straight Arrow Connector 68"/>
          <p:cNvCxnSpPr/>
          <p:nvPr/>
        </p:nvCxnSpPr>
        <p:spPr>
          <a:xfrm>
            <a:off x="2643174" y="571480"/>
            <a:ext cx="57150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3" name="Straight Arrow Connector 72"/>
          <p:cNvCxnSpPr>
            <a:stCxn id="16" idx="2"/>
            <a:endCxn id="14" idx="0"/>
          </p:cNvCxnSpPr>
          <p:nvPr/>
        </p:nvCxnSpPr>
        <p:spPr>
          <a:xfrm rot="5400000">
            <a:off x="4321967" y="3714752"/>
            <a:ext cx="28575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4" name="Straight Arrow Connector 73"/>
          <p:cNvCxnSpPr/>
          <p:nvPr/>
        </p:nvCxnSpPr>
        <p:spPr>
          <a:xfrm rot="5400000">
            <a:off x="4287042" y="2428074"/>
            <a:ext cx="28575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5" name="Straight Arrow Connector 74"/>
          <p:cNvCxnSpPr/>
          <p:nvPr/>
        </p:nvCxnSpPr>
        <p:spPr>
          <a:xfrm rot="5400000">
            <a:off x="4356892" y="1213628"/>
            <a:ext cx="28575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6" name="Straight Arrow Connector 75"/>
          <p:cNvCxnSpPr/>
          <p:nvPr/>
        </p:nvCxnSpPr>
        <p:spPr>
          <a:xfrm rot="5400000">
            <a:off x="4287042" y="4928404"/>
            <a:ext cx="28575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1" name="Straight Arrow Connector 80"/>
          <p:cNvCxnSpPr/>
          <p:nvPr/>
        </p:nvCxnSpPr>
        <p:spPr>
          <a:xfrm rot="5400000">
            <a:off x="4287042" y="5571346"/>
            <a:ext cx="28575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flipV="1">
            <a:off x="5857884" y="571480"/>
            <a:ext cx="1857388" cy="12"/>
          </a:xfrm>
          <a:prstGeom prst="line">
            <a:avLst/>
          </a:prstGeom>
        </p:spPr>
        <p:style>
          <a:lnRef idx="1">
            <a:schemeClr val="accent1"/>
          </a:lnRef>
          <a:fillRef idx="0">
            <a:schemeClr val="accent1"/>
          </a:fillRef>
          <a:effectRef idx="0">
            <a:schemeClr val="accent1"/>
          </a:effectRef>
          <a:fontRef idx="minor">
            <a:schemeClr val="tx1"/>
          </a:fontRef>
        </p:style>
      </p:cxnSp>
      <p:cxnSp>
        <p:nvCxnSpPr>
          <p:cNvPr id="85" name="Straight Arrow Connector 84"/>
          <p:cNvCxnSpPr/>
          <p:nvPr/>
        </p:nvCxnSpPr>
        <p:spPr>
          <a:xfrm rot="5400000">
            <a:off x="7286644" y="1000108"/>
            <a:ext cx="85725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7" name="Straight Arrow Connector 86"/>
          <p:cNvCxnSpPr>
            <a:stCxn id="15" idx="3"/>
          </p:cNvCxnSpPr>
          <p:nvPr/>
        </p:nvCxnSpPr>
        <p:spPr>
          <a:xfrm>
            <a:off x="5786446" y="1857364"/>
            <a:ext cx="92869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8" name="Straight Arrow Connector 87"/>
          <p:cNvCxnSpPr/>
          <p:nvPr/>
        </p:nvCxnSpPr>
        <p:spPr>
          <a:xfrm>
            <a:off x="5643570" y="4357694"/>
            <a:ext cx="85725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flipV="1">
            <a:off x="5715008" y="3071798"/>
            <a:ext cx="1857388" cy="12"/>
          </a:xfrm>
          <a:prstGeom prst="line">
            <a:avLst/>
          </a:prstGeom>
        </p:spPr>
        <p:style>
          <a:lnRef idx="1">
            <a:schemeClr val="accent1"/>
          </a:lnRef>
          <a:fillRef idx="0">
            <a:schemeClr val="accent1"/>
          </a:fillRef>
          <a:effectRef idx="0">
            <a:schemeClr val="accent1"/>
          </a:effectRef>
          <a:fontRef idx="minor">
            <a:schemeClr val="tx1"/>
          </a:fontRef>
        </p:style>
      </p:cxnSp>
      <p:cxnSp>
        <p:nvCxnSpPr>
          <p:cNvPr id="91" name="Straight Arrow Connector 90"/>
          <p:cNvCxnSpPr/>
          <p:nvPr/>
        </p:nvCxnSpPr>
        <p:spPr>
          <a:xfrm rot="5400000">
            <a:off x="7286644" y="3357562"/>
            <a:ext cx="57150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4" name="Straight Connector 93"/>
          <p:cNvCxnSpPr/>
          <p:nvPr/>
        </p:nvCxnSpPr>
        <p:spPr>
          <a:xfrm rot="5400000">
            <a:off x="7643834" y="3643314"/>
            <a:ext cx="257176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96" name="Straight Arrow Connector 95"/>
          <p:cNvCxnSpPr>
            <a:endCxn id="20" idx="3"/>
          </p:cNvCxnSpPr>
          <p:nvPr/>
        </p:nvCxnSpPr>
        <p:spPr>
          <a:xfrm rot="10800000" flipV="1">
            <a:off x="5643570" y="4929197"/>
            <a:ext cx="3286148" cy="32147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9" name="Straight Arrow Connector 98"/>
          <p:cNvCxnSpPr/>
          <p:nvPr/>
        </p:nvCxnSpPr>
        <p:spPr>
          <a:xfrm>
            <a:off x="8501090" y="4214818"/>
            <a:ext cx="42862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5" name="Straight Connector 114"/>
          <p:cNvCxnSpPr/>
          <p:nvPr/>
        </p:nvCxnSpPr>
        <p:spPr>
          <a:xfrm rot="10800000" flipV="1">
            <a:off x="71406" y="6250800"/>
            <a:ext cx="3143240" cy="35719"/>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flipH="1" flipV="1">
            <a:off x="-1178759" y="4964917"/>
            <a:ext cx="2571768" cy="71438"/>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 name="Straight Arrow Connector 120"/>
          <p:cNvCxnSpPr/>
          <p:nvPr/>
        </p:nvCxnSpPr>
        <p:spPr>
          <a:xfrm>
            <a:off x="142844" y="3714752"/>
            <a:ext cx="128588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5" name="Straight Connector 124"/>
          <p:cNvCxnSpPr>
            <a:stCxn id="21" idx="3"/>
          </p:cNvCxnSpPr>
          <p:nvPr/>
        </p:nvCxnSpPr>
        <p:spPr>
          <a:xfrm flipV="1">
            <a:off x="5786446" y="6215082"/>
            <a:ext cx="428628" cy="35719"/>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rot="5400000" flipH="1" flipV="1">
            <a:off x="5894397" y="5893611"/>
            <a:ext cx="64294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28" name="Straight Arrow Connector 127"/>
          <p:cNvCxnSpPr/>
          <p:nvPr/>
        </p:nvCxnSpPr>
        <p:spPr>
          <a:xfrm>
            <a:off x="6215074" y="5572140"/>
            <a:ext cx="57150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0" name="Straight Arrow Connector 129"/>
          <p:cNvCxnSpPr/>
          <p:nvPr/>
        </p:nvCxnSpPr>
        <p:spPr>
          <a:xfrm rot="5400000">
            <a:off x="7857353" y="5928536"/>
            <a:ext cx="57150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1" name="TextBox 130"/>
          <p:cNvSpPr txBox="1"/>
          <p:nvPr/>
        </p:nvSpPr>
        <p:spPr>
          <a:xfrm>
            <a:off x="6072198" y="273586"/>
            <a:ext cx="538545" cy="369332"/>
          </a:xfrm>
          <a:prstGeom prst="rect">
            <a:avLst/>
          </a:prstGeom>
          <a:noFill/>
        </p:spPr>
        <p:txBody>
          <a:bodyPr wrap="none" rtlCol="0">
            <a:spAutoFit/>
          </a:bodyPr>
          <a:lstStyle/>
          <a:p>
            <a:r>
              <a:rPr lang="en-IN" b="1" dirty="0" smtClean="0"/>
              <a:t>Yes</a:t>
            </a:r>
            <a:endParaRPr lang="en-IN" b="1" dirty="0"/>
          </a:p>
        </p:txBody>
      </p:sp>
      <p:sp>
        <p:nvSpPr>
          <p:cNvPr id="132" name="TextBox 131"/>
          <p:cNvSpPr txBox="1"/>
          <p:nvPr/>
        </p:nvSpPr>
        <p:spPr>
          <a:xfrm>
            <a:off x="5929322" y="1559470"/>
            <a:ext cx="538545" cy="369332"/>
          </a:xfrm>
          <a:prstGeom prst="rect">
            <a:avLst/>
          </a:prstGeom>
          <a:noFill/>
        </p:spPr>
        <p:txBody>
          <a:bodyPr wrap="none" rtlCol="0">
            <a:spAutoFit/>
          </a:bodyPr>
          <a:lstStyle/>
          <a:p>
            <a:r>
              <a:rPr lang="en-IN" b="1" dirty="0" smtClean="0"/>
              <a:t>Yes</a:t>
            </a:r>
            <a:endParaRPr lang="en-IN" b="1" dirty="0"/>
          </a:p>
        </p:txBody>
      </p:sp>
      <p:sp>
        <p:nvSpPr>
          <p:cNvPr id="133" name="TextBox 132"/>
          <p:cNvSpPr txBox="1"/>
          <p:nvPr/>
        </p:nvSpPr>
        <p:spPr>
          <a:xfrm>
            <a:off x="5929322" y="2773916"/>
            <a:ext cx="538545" cy="369332"/>
          </a:xfrm>
          <a:prstGeom prst="rect">
            <a:avLst/>
          </a:prstGeom>
          <a:noFill/>
        </p:spPr>
        <p:txBody>
          <a:bodyPr wrap="none" rtlCol="0">
            <a:spAutoFit/>
          </a:bodyPr>
          <a:lstStyle/>
          <a:p>
            <a:r>
              <a:rPr lang="en-IN" b="1" dirty="0" smtClean="0"/>
              <a:t>Yes</a:t>
            </a:r>
            <a:endParaRPr lang="en-IN" b="1" dirty="0"/>
          </a:p>
        </p:txBody>
      </p:sp>
      <p:sp>
        <p:nvSpPr>
          <p:cNvPr id="134" name="TextBox 133"/>
          <p:cNvSpPr txBox="1"/>
          <p:nvPr/>
        </p:nvSpPr>
        <p:spPr>
          <a:xfrm>
            <a:off x="5857884" y="4059800"/>
            <a:ext cx="538545" cy="369332"/>
          </a:xfrm>
          <a:prstGeom prst="rect">
            <a:avLst/>
          </a:prstGeom>
          <a:noFill/>
        </p:spPr>
        <p:txBody>
          <a:bodyPr wrap="none" rtlCol="0">
            <a:spAutoFit/>
          </a:bodyPr>
          <a:lstStyle/>
          <a:p>
            <a:r>
              <a:rPr lang="en-IN" b="1" dirty="0" smtClean="0"/>
              <a:t>Yes</a:t>
            </a:r>
            <a:endParaRPr lang="en-IN" b="1" dirty="0"/>
          </a:p>
        </p:txBody>
      </p:sp>
      <p:sp>
        <p:nvSpPr>
          <p:cNvPr id="135" name="TextBox 134"/>
          <p:cNvSpPr txBox="1"/>
          <p:nvPr/>
        </p:nvSpPr>
        <p:spPr>
          <a:xfrm>
            <a:off x="5747967" y="5929330"/>
            <a:ext cx="538545" cy="369332"/>
          </a:xfrm>
          <a:prstGeom prst="rect">
            <a:avLst/>
          </a:prstGeom>
          <a:noFill/>
        </p:spPr>
        <p:txBody>
          <a:bodyPr wrap="none" rtlCol="0">
            <a:spAutoFit/>
          </a:bodyPr>
          <a:lstStyle/>
          <a:p>
            <a:r>
              <a:rPr lang="en-IN" b="1" dirty="0" smtClean="0"/>
              <a:t>Yes</a:t>
            </a:r>
            <a:endParaRPr lang="en-IN" b="1" dirty="0"/>
          </a:p>
        </p:txBody>
      </p:sp>
      <p:sp>
        <p:nvSpPr>
          <p:cNvPr id="136" name="TextBox 135"/>
          <p:cNvSpPr txBox="1"/>
          <p:nvPr/>
        </p:nvSpPr>
        <p:spPr>
          <a:xfrm>
            <a:off x="4500562" y="1059404"/>
            <a:ext cx="493790" cy="369332"/>
          </a:xfrm>
          <a:prstGeom prst="rect">
            <a:avLst/>
          </a:prstGeom>
          <a:noFill/>
        </p:spPr>
        <p:txBody>
          <a:bodyPr wrap="none" rtlCol="0">
            <a:spAutoFit/>
          </a:bodyPr>
          <a:lstStyle/>
          <a:p>
            <a:r>
              <a:rPr lang="en-IN" b="1" dirty="0" smtClean="0"/>
              <a:t>No</a:t>
            </a:r>
            <a:endParaRPr lang="en-IN" b="1" dirty="0"/>
          </a:p>
        </p:txBody>
      </p:sp>
      <p:sp>
        <p:nvSpPr>
          <p:cNvPr id="137" name="TextBox 136"/>
          <p:cNvSpPr txBox="1"/>
          <p:nvPr/>
        </p:nvSpPr>
        <p:spPr>
          <a:xfrm>
            <a:off x="4500562" y="2285992"/>
            <a:ext cx="493790" cy="369332"/>
          </a:xfrm>
          <a:prstGeom prst="rect">
            <a:avLst/>
          </a:prstGeom>
          <a:noFill/>
        </p:spPr>
        <p:txBody>
          <a:bodyPr wrap="none" rtlCol="0">
            <a:spAutoFit/>
          </a:bodyPr>
          <a:lstStyle/>
          <a:p>
            <a:r>
              <a:rPr lang="en-IN" b="1" dirty="0" smtClean="0"/>
              <a:t>No</a:t>
            </a:r>
            <a:endParaRPr lang="en-IN" b="1" dirty="0"/>
          </a:p>
        </p:txBody>
      </p:sp>
      <p:sp>
        <p:nvSpPr>
          <p:cNvPr id="138" name="TextBox 137"/>
          <p:cNvSpPr txBox="1"/>
          <p:nvPr/>
        </p:nvSpPr>
        <p:spPr>
          <a:xfrm>
            <a:off x="4500562" y="3500438"/>
            <a:ext cx="493790" cy="369332"/>
          </a:xfrm>
          <a:prstGeom prst="rect">
            <a:avLst/>
          </a:prstGeom>
          <a:noFill/>
        </p:spPr>
        <p:txBody>
          <a:bodyPr wrap="none" rtlCol="0">
            <a:spAutoFit/>
          </a:bodyPr>
          <a:lstStyle/>
          <a:p>
            <a:r>
              <a:rPr lang="en-IN" b="1" dirty="0" smtClean="0"/>
              <a:t>No</a:t>
            </a:r>
            <a:endParaRPr lang="en-IN" b="1" dirty="0"/>
          </a:p>
        </p:txBody>
      </p:sp>
      <p:sp>
        <p:nvSpPr>
          <p:cNvPr id="139" name="TextBox 138"/>
          <p:cNvSpPr txBox="1"/>
          <p:nvPr/>
        </p:nvSpPr>
        <p:spPr>
          <a:xfrm>
            <a:off x="4506838" y="4774180"/>
            <a:ext cx="493790" cy="369332"/>
          </a:xfrm>
          <a:prstGeom prst="rect">
            <a:avLst/>
          </a:prstGeom>
          <a:noFill/>
        </p:spPr>
        <p:txBody>
          <a:bodyPr wrap="none" rtlCol="0">
            <a:spAutoFit/>
          </a:bodyPr>
          <a:lstStyle/>
          <a:p>
            <a:r>
              <a:rPr lang="en-IN" b="1" dirty="0" smtClean="0"/>
              <a:t>No</a:t>
            </a:r>
            <a:endParaRPr lang="en-IN" b="1" dirty="0"/>
          </a:p>
        </p:txBody>
      </p:sp>
      <p:sp>
        <p:nvSpPr>
          <p:cNvPr id="140" name="TextBox 139"/>
          <p:cNvSpPr txBox="1"/>
          <p:nvPr/>
        </p:nvSpPr>
        <p:spPr>
          <a:xfrm>
            <a:off x="2571736" y="5929330"/>
            <a:ext cx="493790" cy="369332"/>
          </a:xfrm>
          <a:prstGeom prst="rect">
            <a:avLst/>
          </a:prstGeom>
          <a:noFill/>
        </p:spPr>
        <p:txBody>
          <a:bodyPr wrap="none" rtlCol="0">
            <a:spAutoFit/>
          </a:bodyPr>
          <a:lstStyle/>
          <a:p>
            <a:r>
              <a:rPr lang="en-IN" b="1" dirty="0" smtClean="0"/>
              <a:t>No</a:t>
            </a:r>
            <a:endParaRPr lang="en-IN" b="1"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714620"/>
            <a:ext cx="9144000" cy="1828800"/>
          </a:xfrm>
        </p:spPr>
        <p:txBody>
          <a:bodyPr>
            <a:noAutofit/>
          </a:bodyPr>
          <a:lstStyle/>
          <a:p>
            <a:pPr algn="ctr"/>
            <a:r>
              <a:rPr lang="en-IN" sz="5000" dirty="0" smtClean="0"/>
              <a:t>Flow Chart </a:t>
            </a:r>
            <a:br>
              <a:rPr lang="en-IN" sz="5000" dirty="0" smtClean="0"/>
            </a:br>
            <a:r>
              <a:rPr lang="en-IN" sz="5000" dirty="0" smtClean="0"/>
              <a:t>for</a:t>
            </a:r>
            <a:br>
              <a:rPr lang="en-IN" sz="5000" dirty="0" smtClean="0"/>
            </a:br>
            <a:r>
              <a:rPr lang="en-IN" sz="5000" dirty="0" smtClean="0"/>
              <a:t>Decoding data from  </a:t>
            </a:r>
            <a:r>
              <a:rPr lang="en-IN" sz="5000" dirty="0" err="1" smtClean="0"/>
              <a:t>Stego</a:t>
            </a:r>
            <a:r>
              <a:rPr lang="en-IN" sz="5000" dirty="0" smtClean="0"/>
              <a:t> Image</a:t>
            </a:r>
            <a:endParaRPr lang="en-IN" sz="50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buNone/>
            </a:pPr>
            <a:endParaRPr lang="en-IN" dirty="0" smtClean="0"/>
          </a:p>
          <a:p>
            <a:pPr>
              <a:buNone/>
            </a:pPr>
            <a:endParaRPr lang="en-IN" dirty="0"/>
          </a:p>
        </p:txBody>
      </p:sp>
      <p:sp>
        <p:nvSpPr>
          <p:cNvPr id="4" name="Oval 3"/>
          <p:cNvSpPr/>
          <p:nvPr/>
        </p:nvSpPr>
        <p:spPr>
          <a:xfrm>
            <a:off x="3214678" y="71414"/>
            <a:ext cx="1928826" cy="5715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t>Start</a:t>
            </a:r>
            <a:endParaRPr lang="en-IN" b="1" dirty="0"/>
          </a:p>
        </p:txBody>
      </p:sp>
      <p:sp>
        <p:nvSpPr>
          <p:cNvPr id="5" name="Rectangle 4"/>
          <p:cNvSpPr/>
          <p:nvPr/>
        </p:nvSpPr>
        <p:spPr>
          <a:xfrm>
            <a:off x="3071802" y="928670"/>
            <a:ext cx="2214578" cy="6429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200" dirty="0" smtClean="0"/>
              <a:t>Select the Image &amp; extract pixel values from image</a:t>
            </a:r>
            <a:endParaRPr lang="en-IN" sz="1200" dirty="0"/>
          </a:p>
        </p:txBody>
      </p:sp>
      <p:sp>
        <p:nvSpPr>
          <p:cNvPr id="6" name="Rectangle 5"/>
          <p:cNvSpPr/>
          <p:nvPr/>
        </p:nvSpPr>
        <p:spPr>
          <a:xfrm>
            <a:off x="2928926" y="2000240"/>
            <a:ext cx="2428892" cy="8572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200" dirty="0" smtClean="0"/>
              <a:t>Read 3 pixels at a time  &amp; extract  the   binary data from image  (left to right )  up to  8th bit  position and leave  9th bit as it is</a:t>
            </a:r>
            <a:endParaRPr lang="en-IN" sz="1200" dirty="0"/>
          </a:p>
        </p:txBody>
      </p:sp>
      <p:sp>
        <p:nvSpPr>
          <p:cNvPr id="7" name="Flowchart: Decision 6"/>
          <p:cNvSpPr/>
          <p:nvPr/>
        </p:nvSpPr>
        <p:spPr>
          <a:xfrm>
            <a:off x="2857488" y="3143248"/>
            <a:ext cx="2643206" cy="714380"/>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200" dirty="0" smtClean="0"/>
              <a:t>If </a:t>
            </a:r>
          </a:p>
          <a:p>
            <a:pPr algn="ctr"/>
            <a:r>
              <a:rPr lang="en-IN" sz="1200" dirty="0" smtClean="0"/>
              <a:t>Pixel Value = odd</a:t>
            </a:r>
            <a:endParaRPr lang="en-IN" sz="1200" dirty="0"/>
          </a:p>
        </p:txBody>
      </p:sp>
      <p:sp>
        <p:nvSpPr>
          <p:cNvPr id="8" name="Rectangle 7"/>
          <p:cNvSpPr/>
          <p:nvPr/>
        </p:nvSpPr>
        <p:spPr>
          <a:xfrm>
            <a:off x="6286512" y="3143248"/>
            <a:ext cx="2214578" cy="6429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200" dirty="0" smtClean="0"/>
              <a:t>Store Binary  value  1</a:t>
            </a:r>
          </a:p>
          <a:p>
            <a:pPr algn="ctr"/>
            <a:r>
              <a:rPr lang="en-IN" sz="1200" dirty="0" smtClean="0"/>
              <a:t>In </a:t>
            </a:r>
            <a:r>
              <a:rPr lang="en-IN" sz="1200" dirty="0" smtClean="0"/>
              <a:t> binary data </a:t>
            </a:r>
            <a:r>
              <a:rPr lang="en-IN" sz="1200" dirty="0" smtClean="0"/>
              <a:t>list</a:t>
            </a:r>
            <a:endParaRPr lang="en-IN" sz="1200" dirty="0"/>
          </a:p>
        </p:txBody>
      </p:sp>
      <p:sp>
        <p:nvSpPr>
          <p:cNvPr id="9" name="Rectangle 8"/>
          <p:cNvSpPr/>
          <p:nvPr/>
        </p:nvSpPr>
        <p:spPr>
          <a:xfrm>
            <a:off x="3071802" y="4143380"/>
            <a:ext cx="2214578"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200" dirty="0" smtClean="0"/>
          </a:p>
          <a:p>
            <a:pPr algn="ctr"/>
            <a:r>
              <a:rPr lang="en-IN" sz="1200" dirty="0" smtClean="0"/>
              <a:t>Store Binary  value  0</a:t>
            </a:r>
          </a:p>
          <a:p>
            <a:pPr algn="ctr"/>
            <a:r>
              <a:rPr lang="en-IN" sz="1200" dirty="0" smtClean="0"/>
              <a:t>In binary </a:t>
            </a:r>
            <a:r>
              <a:rPr lang="en-IN" sz="1200" dirty="0" smtClean="0"/>
              <a:t>data list</a:t>
            </a:r>
          </a:p>
          <a:p>
            <a:pPr algn="ctr"/>
            <a:r>
              <a:rPr lang="en-IN" sz="1200" dirty="0" smtClean="0"/>
              <a:t>For  Pixel  value  = even</a:t>
            </a:r>
          </a:p>
          <a:p>
            <a:pPr algn="ctr"/>
            <a:endParaRPr lang="en-IN" sz="1200" dirty="0"/>
          </a:p>
        </p:txBody>
      </p:sp>
      <p:sp>
        <p:nvSpPr>
          <p:cNvPr id="10" name="Rectangle 9"/>
          <p:cNvSpPr/>
          <p:nvPr/>
        </p:nvSpPr>
        <p:spPr>
          <a:xfrm>
            <a:off x="3000364" y="4929198"/>
            <a:ext cx="2357454" cy="3571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200" dirty="0" smtClean="0"/>
              <a:t>Go to Next Pixel value Position</a:t>
            </a:r>
            <a:endParaRPr lang="en-IN" sz="1200" dirty="0"/>
          </a:p>
        </p:txBody>
      </p:sp>
      <p:sp>
        <p:nvSpPr>
          <p:cNvPr id="12" name="Flowchart: Decision 11"/>
          <p:cNvSpPr/>
          <p:nvPr/>
        </p:nvSpPr>
        <p:spPr>
          <a:xfrm>
            <a:off x="2786050" y="5786454"/>
            <a:ext cx="2857520" cy="642942"/>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100" dirty="0" smtClean="0"/>
              <a:t>If</a:t>
            </a:r>
          </a:p>
          <a:p>
            <a:pPr algn="ctr"/>
            <a:r>
              <a:rPr lang="en-IN" sz="1100" dirty="0" smtClean="0"/>
              <a:t>It is last pixel value</a:t>
            </a:r>
          </a:p>
        </p:txBody>
      </p:sp>
      <p:sp>
        <p:nvSpPr>
          <p:cNvPr id="13" name="TextBox 12"/>
          <p:cNvSpPr txBox="1"/>
          <p:nvPr/>
        </p:nvSpPr>
        <p:spPr>
          <a:xfrm>
            <a:off x="5605091" y="3143248"/>
            <a:ext cx="538545" cy="369332"/>
          </a:xfrm>
          <a:prstGeom prst="rect">
            <a:avLst/>
          </a:prstGeom>
          <a:noFill/>
        </p:spPr>
        <p:txBody>
          <a:bodyPr wrap="none" rtlCol="0">
            <a:spAutoFit/>
          </a:bodyPr>
          <a:lstStyle/>
          <a:p>
            <a:r>
              <a:rPr lang="en-IN" b="1" dirty="0" smtClean="0"/>
              <a:t>Yes</a:t>
            </a:r>
            <a:endParaRPr lang="en-IN" b="1" dirty="0"/>
          </a:p>
        </p:txBody>
      </p:sp>
      <p:sp>
        <p:nvSpPr>
          <p:cNvPr id="14" name="TextBox 13"/>
          <p:cNvSpPr txBox="1"/>
          <p:nvPr/>
        </p:nvSpPr>
        <p:spPr>
          <a:xfrm>
            <a:off x="4357686" y="3774048"/>
            <a:ext cx="493790" cy="369332"/>
          </a:xfrm>
          <a:prstGeom prst="rect">
            <a:avLst/>
          </a:prstGeom>
          <a:noFill/>
        </p:spPr>
        <p:txBody>
          <a:bodyPr wrap="none" rtlCol="0">
            <a:spAutoFit/>
          </a:bodyPr>
          <a:lstStyle/>
          <a:p>
            <a:r>
              <a:rPr lang="en-IN" b="1" dirty="0" smtClean="0"/>
              <a:t>No</a:t>
            </a:r>
            <a:endParaRPr lang="en-IN" b="1" dirty="0"/>
          </a:p>
        </p:txBody>
      </p:sp>
      <p:sp>
        <p:nvSpPr>
          <p:cNvPr id="16" name="Rectangle 15"/>
          <p:cNvSpPr/>
          <p:nvPr/>
        </p:nvSpPr>
        <p:spPr>
          <a:xfrm>
            <a:off x="6357950" y="5286388"/>
            <a:ext cx="2214578" cy="6429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1200" dirty="0" smtClean="0"/>
              <a:t>convert all the binary data </a:t>
            </a:r>
          </a:p>
          <a:p>
            <a:pPr algn="ctr"/>
            <a:r>
              <a:rPr lang="en-IN" sz="1200" dirty="0" smtClean="0"/>
              <a:t>(left to right) </a:t>
            </a:r>
            <a:r>
              <a:rPr lang="en-IN" sz="1200" dirty="0" smtClean="0"/>
              <a:t> from list </a:t>
            </a:r>
            <a:r>
              <a:rPr lang="en-IN" sz="1200" dirty="0" smtClean="0"/>
              <a:t>to its original </a:t>
            </a:r>
            <a:r>
              <a:rPr lang="en-IN" sz="1200" dirty="0" smtClean="0"/>
              <a:t>hidden</a:t>
            </a:r>
            <a:r>
              <a:rPr lang="en-IN" sz="1200" dirty="0" smtClean="0"/>
              <a:t> </a:t>
            </a:r>
            <a:r>
              <a:rPr lang="en-IN" sz="1200" dirty="0" smtClean="0"/>
              <a:t>data</a:t>
            </a:r>
            <a:endParaRPr lang="en-IN" sz="1200" dirty="0"/>
          </a:p>
        </p:txBody>
      </p:sp>
      <p:cxnSp>
        <p:nvCxnSpPr>
          <p:cNvPr id="17" name="Straight Arrow Connector 16"/>
          <p:cNvCxnSpPr/>
          <p:nvPr/>
        </p:nvCxnSpPr>
        <p:spPr>
          <a:xfrm rot="5400000">
            <a:off x="4071140" y="785000"/>
            <a:ext cx="28575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rot="5400000">
            <a:off x="4071139" y="2999578"/>
            <a:ext cx="28575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rot="5400000">
            <a:off x="3893339" y="5464983"/>
            <a:ext cx="64294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rot="5400000">
            <a:off x="4001290" y="3999710"/>
            <a:ext cx="28575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rot="5400000">
            <a:off x="3892545" y="1677975"/>
            <a:ext cx="64294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rot="5400000">
            <a:off x="4072728" y="4785528"/>
            <a:ext cx="28575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a:off x="5429256" y="3498850"/>
            <a:ext cx="85725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a:stCxn id="12" idx="1"/>
          </p:cNvCxnSpPr>
          <p:nvPr/>
        </p:nvCxnSpPr>
        <p:spPr>
          <a:xfrm rot="10800000">
            <a:off x="1214414" y="6072207"/>
            <a:ext cx="1571636" cy="35719"/>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flipH="1" flipV="1">
            <a:off x="-929520" y="3929066"/>
            <a:ext cx="4287074" cy="794"/>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a:off x="1214414" y="1785926"/>
            <a:ext cx="300039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a:endCxn id="8" idx="2"/>
          </p:cNvCxnSpPr>
          <p:nvPr/>
        </p:nvCxnSpPr>
        <p:spPr>
          <a:xfrm rot="16200000" flipV="1">
            <a:off x="6750859" y="4429132"/>
            <a:ext cx="1285886" cy="2"/>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rot="10800000">
            <a:off x="5357820" y="5070486"/>
            <a:ext cx="2071701" cy="158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7" name="Oval 46"/>
          <p:cNvSpPr/>
          <p:nvPr/>
        </p:nvSpPr>
        <p:spPr>
          <a:xfrm>
            <a:off x="6786578" y="6357958"/>
            <a:ext cx="1500198" cy="4286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t>End</a:t>
            </a:r>
            <a:endParaRPr lang="en-IN" b="1" dirty="0"/>
          </a:p>
        </p:txBody>
      </p:sp>
      <p:cxnSp>
        <p:nvCxnSpPr>
          <p:cNvPr id="48" name="Straight Arrow Connector 47"/>
          <p:cNvCxnSpPr/>
          <p:nvPr/>
        </p:nvCxnSpPr>
        <p:spPr>
          <a:xfrm rot="5400000">
            <a:off x="7285849" y="6071412"/>
            <a:ext cx="57150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0" name="Elbow Connector 49"/>
          <p:cNvCxnSpPr>
            <a:stCxn id="12" idx="3"/>
          </p:cNvCxnSpPr>
          <p:nvPr/>
        </p:nvCxnSpPr>
        <p:spPr>
          <a:xfrm flipV="1">
            <a:off x="5643570" y="5643578"/>
            <a:ext cx="714380" cy="464347"/>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
        <p:nvSpPr>
          <p:cNvPr id="54" name="TextBox 53"/>
          <p:cNvSpPr txBox="1"/>
          <p:nvPr/>
        </p:nvSpPr>
        <p:spPr>
          <a:xfrm>
            <a:off x="2285984" y="5774312"/>
            <a:ext cx="493790" cy="369332"/>
          </a:xfrm>
          <a:prstGeom prst="rect">
            <a:avLst/>
          </a:prstGeom>
          <a:noFill/>
        </p:spPr>
        <p:txBody>
          <a:bodyPr wrap="none" rtlCol="0">
            <a:spAutoFit/>
          </a:bodyPr>
          <a:lstStyle/>
          <a:p>
            <a:r>
              <a:rPr lang="en-IN" b="1" dirty="0" smtClean="0"/>
              <a:t>No</a:t>
            </a:r>
            <a:endParaRPr lang="en-IN" b="1" dirty="0"/>
          </a:p>
        </p:txBody>
      </p:sp>
      <p:sp>
        <p:nvSpPr>
          <p:cNvPr id="55" name="TextBox 54"/>
          <p:cNvSpPr txBox="1"/>
          <p:nvPr/>
        </p:nvSpPr>
        <p:spPr>
          <a:xfrm>
            <a:off x="5500694" y="5774312"/>
            <a:ext cx="538545" cy="369332"/>
          </a:xfrm>
          <a:prstGeom prst="rect">
            <a:avLst/>
          </a:prstGeom>
          <a:noFill/>
        </p:spPr>
        <p:txBody>
          <a:bodyPr wrap="none" rtlCol="0">
            <a:spAutoFit/>
          </a:bodyPr>
          <a:lstStyle/>
          <a:p>
            <a:r>
              <a:rPr lang="en-IN" b="1" dirty="0" smtClean="0"/>
              <a:t>Yes</a:t>
            </a:r>
            <a:endParaRPr lang="en-IN" b="1"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071678"/>
            <a:ext cx="9144000" cy="1828800"/>
          </a:xfrm>
        </p:spPr>
        <p:txBody>
          <a:bodyPr>
            <a:noAutofit/>
          </a:bodyPr>
          <a:lstStyle/>
          <a:p>
            <a:pPr algn="ctr"/>
            <a:r>
              <a:rPr lang="en-IN" sz="7200" dirty="0" smtClean="0"/>
              <a:t>Pre-processing</a:t>
            </a:r>
            <a:endParaRPr lang="en-IN" sz="72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528894"/>
            <a:ext cx="9144000" cy="1828800"/>
          </a:xfrm>
        </p:spPr>
        <p:txBody>
          <a:bodyPr>
            <a:noAutofit/>
          </a:bodyPr>
          <a:lstStyle/>
          <a:p>
            <a:pPr algn="ctr"/>
            <a:r>
              <a:rPr lang="en-IN" sz="6600" dirty="0" smtClean="0"/>
              <a:t>Introduction</a:t>
            </a:r>
            <a:br>
              <a:rPr lang="en-IN" sz="6600" dirty="0" smtClean="0"/>
            </a:br>
            <a:r>
              <a:rPr lang="en-IN" sz="6600" dirty="0" err="1" smtClean="0"/>
              <a:t>Steganography</a:t>
            </a:r>
            <a:endParaRPr lang="en-IN" sz="66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8604"/>
            <a:ext cx="8229600" cy="704104"/>
          </a:xfrm>
        </p:spPr>
        <p:txBody>
          <a:bodyPr>
            <a:normAutofit fontScale="90000"/>
          </a:bodyPr>
          <a:lstStyle/>
          <a:p>
            <a:pPr algn="ctr"/>
            <a:r>
              <a:rPr lang="en-IN" b="1" dirty="0" smtClean="0"/>
              <a:t>Pre-processing Stage</a:t>
            </a:r>
            <a:endParaRPr lang="en-IN" b="1" dirty="0"/>
          </a:p>
        </p:txBody>
      </p:sp>
      <p:sp>
        <p:nvSpPr>
          <p:cNvPr id="3" name="Content Placeholder 2"/>
          <p:cNvSpPr>
            <a:spLocks noGrp="1"/>
          </p:cNvSpPr>
          <p:nvPr>
            <p:ph idx="1"/>
          </p:nvPr>
        </p:nvSpPr>
        <p:spPr>
          <a:xfrm>
            <a:off x="0" y="1935480"/>
            <a:ext cx="9144000" cy="4922520"/>
          </a:xfrm>
        </p:spPr>
        <p:txBody>
          <a:bodyPr>
            <a:normAutofit/>
          </a:bodyPr>
          <a:lstStyle/>
          <a:p>
            <a:pPr>
              <a:buNone/>
            </a:pPr>
            <a:r>
              <a:rPr lang="en-IN" b="1" dirty="0" smtClean="0"/>
              <a:t>What we did at pre-processing  stage?</a:t>
            </a:r>
          </a:p>
          <a:p>
            <a:pPr>
              <a:buNone/>
            </a:pPr>
            <a:r>
              <a:rPr lang="en-IN" dirty="0" smtClean="0"/>
              <a:t>	At pre-processing stage, for long size image() we reduce the image size, by maintaining same quality and same ratio of the image.</a:t>
            </a:r>
          </a:p>
          <a:p>
            <a:pPr>
              <a:buNone/>
            </a:pPr>
            <a:r>
              <a:rPr lang="en-IN" b="1" dirty="0" smtClean="0"/>
              <a:t>Explanation </a:t>
            </a:r>
          </a:p>
          <a:p>
            <a:pPr>
              <a:buNone/>
            </a:pPr>
            <a:r>
              <a:rPr lang="en-IN" dirty="0" smtClean="0"/>
              <a:t>	Suppose we may have a image with a higher resolution of  6000 x 4000 pixel(6:4 or 3:2 ratio).</a:t>
            </a:r>
          </a:p>
          <a:p>
            <a:pPr>
              <a:buNone/>
            </a:pPr>
            <a:r>
              <a:rPr lang="en-IN" dirty="0" smtClean="0"/>
              <a:t>	In that case we reduce the image resolution to </a:t>
            </a:r>
          </a:p>
          <a:p>
            <a:pPr>
              <a:buNone/>
            </a:pPr>
            <a:r>
              <a:rPr lang="en-IN" dirty="0" smtClean="0"/>
              <a:t>   3000 x 2000 (3:2 ratio) &amp; as well as the size of image also decreases maintaining with same quality.</a:t>
            </a:r>
          </a:p>
          <a:p>
            <a:pPr>
              <a:buNone/>
            </a:pPr>
            <a:endParaRPr lang="en-IN" b="1"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071678"/>
            <a:ext cx="9144000" cy="1828800"/>
          </a:xfrm>
        </p:spPr>
        <p:txBody>
          <a:bodyPr>
            <a:noAutofit/>
          </a:bodyPr>
          <a:lstStyle/>
          <a:p>
            <a:pPr algn="ctr"/>
            <a:r>
              <a:rPr lang="en-IN" sz="7200" dirty="0" smtClean="0"/>
              <a:t>Post-processing</a:t>
            </a:r>
            <a:endParaRPr lang="en-IN" sz="72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8604"/>
            <a:ext cx="8229600" cy="704104"/>
          </a:xfrm>
        </p:spPr>
        <p:txBody>
          <a:bodyPr>
            <a:normAutofit fontScale="90000"/>
          </a:bodyPr>
          <a:lstStyle/>
          <a:p>
            <a:pPr algn="ctr"/>
            <a:r>
              <a:rPr lang="en-IN" b="1" dirty="0" smtClean="0"/>
              <a:t>Post-processing Stage</a:t>
            </a:r>
            <a:endParaRPr lang="en-IN" b="1" dirty="0"/>
          </a:p>
        </p:txBody>
      </p:sp>
      <p:sp>
        <p:nvSpPr>
          <p:cNvPr id="3" name="Content Placeholder 2"/>
          <p:cNvSpPr>
            <a:spLocks noGrp="1"/>
          </p:cNvSpPr>
          <p:nvPr>
            <p:ph idx="1"/>
          </p:nvPr>
        </p:nvSpPr>
        <p:spPr>
          <a:xfrm>
            <a:off x="0" y="1935480"/>
            <a:ext cx="9144000" cy="4922520"/>
          </a:xfrm>
        </p:spPr>
        <p:txBody>
          <a:bodyPr>
            <a:normAutofit/>
          </a:bodyPr>
          <a:lstStyle/>
          <a:p>
            <a:pPr>
              <a:buNone/>
            </a:pPr>
            <a:r>
              <a:rPr lang="en-IN" b="1" dirty="0" smtClean="0"/>
              <a:t>What we did at post-processing  stage?</a:t>
            </a:r>
          </a:p>
          <a:p>
            <a:pPr>
              <a:buNone/>
            </a:pPr>
            <a:r>
              <a:rPr lang="en-IN" dirty="0" smtClean="0"/>
              <a:t>	At post-processing stage, at the time of saving new modified pixel image, we reduce the size of the image by providing an extra optimization filter on the image to find a way to reduce its size as much as possible.</a:t>
            </a:r>
          </a:p>
          <a:p>
            <a:pPr>
              <a:buNone/>
            </a:pPr>
            <a:r>
              <a:rPr lang="en-IN" b="1" dirty="0" smtClean="0"/>
              <a:t>Explanation </a:t>
            </a:r>
          </a:p>
          <a:p>
            <a:pPr>
              <a:buNone/>
            </a:pPr>
            <a:r>
              <a:rPr lang="en-IN" b="1" dirty="0" smtClean="0"/>
              <a:t>	</a:t>
            </a:r>
            <a:r>
              <a:rPr lang="en-IN" dirty="0" smtClean="0"/>
              <a:t>This extra filter will compress the image size with its highest compress level by </a:t>
            </a:r>
            <a:r>
              <a:rPr lang="en-IN" dirty="0" err="1" smtClean="0"/>
              <a:t>maintaing</a:t>
            </a:r>
            <a:r>
              <a:rPr lang="en-IN" dirty="0" smtClean="0"/>
              <a:t> same resolution, same quality &amp; also with same ratio .</a:t>
            </a:r>
          </a:p>
          <a:p>
            <a:pPr>
              <a:buNone/>
            </a:pPr>
            <a:endParaRPr lang="en-IN" b="1"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171836"/>
            <a:ext cx="9144000" cy="1828800"/>
          </a:xfrm>
        </p:spPr>
        <p:txBody>
          <a:bodyPr>
            <a:noAutofit/>
          </a:bodyPr>
          <a:lstStyle/>
          <a:p>
            <a:pPr algn="ctr"/>
            <a:r>
              <a:rPr lang="en-IN" sz="7200" dirty="0" smtClean="0"/>
              <a:t>Conclusion </a:t>
            </a:r>
            <a:br>
              <a:rPr lang="en-IN" sz="7200" dirty="0" smtClean="0"/>
            </a:br>
            <a:r>
              <a:rPr lang="en-IN" sz="7200" dirty="0" smtClean="0"/>
              <a:t>&amp;</a:t>
            </a:r>
            <a:br>
              <a:rPr lang="en-IN" sz="7200" dirty="0" smtClean="0"/>
            </a:br>
            <a:r>
              <a:rPr lang="en-IN" sz="7200" dirty="0" smtClean="0"/>
              <a:t> Future Directions</a:t>
            </a:r>
            <a:endParaRPr lang="en-IN" sz="72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IN" b="1" dirty="0" smtClean="0"/>
              <a:t>Conclusion and Future Directions</a:t>
            </a:r>
            <a:br>
              <a:rPr lang="en-IN" b="1" dirty="0" smtClean="0"/>
            </a:br>
            <a:endParaRPr lang="en-IN" b="1" dirty="0"/>
          </a:p>
        </p:txBody>
      </p:sp>
      <p:sp>
        <p:nvSpPr>
          <p:cNvPr id="3" name="Content Placeholder 2"/>
          <p:cNvSpPr>
            <a:spLocks noGrp="1"/>
          </p:cNvSpPr>
          <p:nvPr>
            <p:ph idx="1"/>
          </p:nvPr>
        </p:nvSpPr>
        <p:spPr/>
        <p:txBody>
          <a:bodyPr>
            <a:normAutofit fontScale="92500"/>
          </a:bodyPr>
          <a:lstStyle/>
          <a:p>
            <a:pPr>
              <a:buNone/>
            </a:pPr>
            <a:r>
              <a:rPr lang="en-IN" dirty="0" smtClean="0"/>
              <a:t>	A new Secure, faster and efficient </a:t>
            </a:r>
            <a:r>
              <a:rPr lang="en-IN" dirty="0" err="1" smtClean="0"/>
              <a:t>color</a:t>
            </a:r>
            <a:r>
              <a:rPr lang="en-IN" dirty="0" smtClean="0"/>
              <a:t> </a:t>
            </a:r>
            <a:r>
              <a:rPr lang="en-IN" dirty="0" smtClean="0"/>
              <a:t>image </a:t>
            </a:r>
            <a:r>
              <a:rPr lang="en-IN" dirty="0" err="1" smtClean="0"/>
              <a:t>steganography</a:t>
            </a:r>
            <a:r>
              <a:rPr lang="en-IN" dirty="0" smtClean="0"/>
              <a:t> </a:t>
            </a:r>
            <a:r>
              <a:rPr lang="en-IN" dirty="0" smtClean="0"/>
              <a:t> has  </a:t>
            </a:r>
            <a:r>
              <a:rPr lang="en-IN" dirty="0" smtClean="0"/>
              <a:t>been </a:t>
            </a:r>
            <a:r>
              <a:rPr lang="en-IN" dirty="0" smtClean="0"/>
              <a:t> proposed  to  </a:t>
            </a:r>
            <a:r>
              <a:rPr lang="en-IN" dirty="0" smtClean="0"/>
              <a:t>hide </a:t>
            </a:r>
            <a:r>
              <a:rPr lang="en-IN" dirty="0" smtClean="0"/>
              <a:t> secret data(text) into </a:t>
            </a:r>
            <a:r>
              <a:rPr lang="en-IN" dirty="0" smtClean="0"/>
              <a:t>an image, and also decode the secret data from the </a:t>
            </a:r>
            <a:r>
              <a:rPr lang="en-IN" dirty="0" err="1" smtClean="0"/>
              <a:t>stego</a:t>
            </a:r>
            <a:r>
              <a:rPr lang="en-IN" dirty="0" smtClean="0"/>
              <a:t> image. Based on the proposed algorithm this image </a:t>
            </a:r>
            <a:r>
              <a:rPr lang="en-IN" dirty="0" err="1" smtClean="0"/>
              <a:t>steganography</a:t>
            </a:r>
            <a:r>
              <a:rPr lang="en-IN" dirty="0" smtClean="0"/>
              <a:t> method will perform perfectly.</a:t>
            </a:r>
          </a:p>
          <a:p>
            <a:pPr>
              <a:buNone/>
            </a:pPr>
            <a:endParaRPr lang="en-IN" dirty="0" smtClean="0"/>
          </a:p>
          <a:p>
            <a:pPr>
              <a:buNone/>
            </a:pPr>
            <a:r>
              <a:rPr lang="en-IN" dirty="0" smtClean="0"/>
              <a:t>	In future work, we plan to implement the advance level of Video </a:t>
            </a:r>
            <a:r>
              <a:rPr lang="en-IN" dirty="0" err="1" smtClean="0"/>
              <a:t>Steganography</a:t>
            </a:r>
            <a:r>
              <a:rPr lang="en-IN" dirty="0" smtClean="0"/>
              <a:t> ,  Like Implementations of image files, video files, specially compressed files in a video . In addition security will be further improved to make it more secure. </a:t>
            </a:r>
            <a:endParaRPr lang="en-IN"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90"/>
            <a:ext cx="8229600" cy="1143000"/>
          </a:xfrm>
        </p:spPr>
        <p:txBody>
          <a:bodyPr>
            <a:normAutofit fontScale="90000"/>
          </a:bodyPr>
          <a:lstStyle/>
          <a:p>
            <a:pPr algn="ctr"/>
            <a:r>
              <a:rPr lang="en-IN" b="1" dirty="0" smtClean="0"/>
              <a:t>References </a:t>
            </a:r>
            <a:br>
              <a:rPr lang="en-IN" b="1" dirty="0" smtClean="0"/>
            </a:br>
            <a:endParaRPr lang="en-IN" b="1" dirty="0"/>
          </a:p>
        </p:txBody>
      </p:sp>
      <p:sp>
        <p:nvSpPr>
          <p:cNvPr id="3" name="Content Placeholder 2"/>
          <p:cNvSpPr>
            <a:spLocks noGrp="1"/>
          </p:cNvSpPr>
          <p:nvPr>
            <p:ph idx="1"/>
          </p:nvPr>
        </p:nvSpPr>
        <p:spPr>
          <a:xfrm>
            <a:off x="0" y="1071546"/>
            <a:ext cx="9144000" cy="5253054"/>
          </a:xfrm>
        </p:spPr>
        <p:txBody>
          <a:bodyPr>
            <a:noAutofit/>
          </a:bodyPr>
          <a:lstStyle/>
          <a:p>
            <a:pPr>
              <a:buNone/>
            </a:pPr>
            <a:r>
              <a:rPr lang="en-IN" sz="1800" b="1" dirty="0" smtClean="0"/>
              <a:t>[1]		“A Secure Method for </a:t>
            </a:r>
            <a:r>
              <a:rPr lang="en-IN" sz="1800" b="1" dirty="0" err="1" smtClean="0"/>
              <a:t>Color</a:t>
            </a:r>
            <a:r>
              <a:rPr lang="en-IN" sz="1800" b="1" dirty="0" smtClean="0"/>
              <a:t> Image </a:t>
            </a:r>
            <a:r>
              <a:rPr lang="en-IN" sz="1800" b="1" dirty="0" err="1" smtClean="0"/>
              <a:t>Steganography</a:t>
            </a:r>
            <a:r>
              <a:rPr lang="en-IN" sz="1800" b="1" dirty="0" smtClean="0"/>
              <a:t>”</a:t>
            </a:r>
          </a:p>
          <a:p>
            <a:pPr>
              <a:buNone/>
            </a:pPr>
            <a:r>
              <a:rPr lang="en-IN" sz="1800" dirty="0" smtClean="0"/>
              <a:t>		</a:t>
            </a:r>
            <a:r>
              <a:rPr lang="en-IN" sz="1800" dirty="0" err="1" smtClean="0"/>
              <a:t>Author:Khan</a:t>
            </a:r>
            <a:r>
              <a:rPr lang="en-IN" sz="1800" dirty="0" smtClean="0"/>
              <a:t> Muhammad1, </a:t>
            </a:r>
            <a:r>
              <a:rPr lang="en-IN" sz="1800" dirty="0" err="1" smtClean="0"/>
              <a:t>Jamil</a:t>
            </a:r>
            <a:r>
              <a:rPr lang="en-IN" sz="1800" dirty="0" smtClean="0"/>
              <a:t> Ahmad1, </a:t>
            </a:r>
            <a:r>
              <a:rPr lang="en-IN" sz="1800" dirty="0" err="1" smtClean="0"/>
              <a:t>Haleem</a:t>
            </a:r>
            <a:r>
              <a:rPr lang="en-IN" sz="1800" dirty="0" smtClean="0"/>
              <a:t>  Farman2,Zahoor Jan2,  	Muhammad Sajjad2 and Sung  </a:t>
            </a:r>
            <a:r>
              <a:rPr lang="en-IN" sz="1800" dirty="0" err="1" smtClean="0"/>
              <a:t>Wook</a:t>
            </a:r>
            <a:r>
              <a:rPr lang="en-IN" sz="1800" dirty="0" smtClean="0"/>
              <a:t> Baik1 .</a:t>
            </a:r>
          </a:p>
          <a:p>
            <a:pPr>
              <a:buNone/>
            </a:pPr>
            <a:r>
              <a:rPr lang="en-IN" sz="1800" dirty="0" smtClean="0"/>
              <a:t>		published May 31, 2015 at  KSII Transactions on Internet and Information 	Systems </a:t>
            </a:r>
          </a:p>
          <a:p>
            <a:pPr>
              <a:buNone/>
            </a:pPr>
            <a:endParaRPr lang="en-IN" sz="1800" dirty="0" smtClean="0"/>
          </a:p>
          <a:p>
            <a:pPr>
              <a:buNone/>
            </a:pPr>
            <a:r>
              <a:rPr lang="en-IN" sz="1800" b="1" dirty="0" smtClean="0"/>
              <a:t>[2]		 “RGB Image based </a:t>
            </a:r>
            <a:r>
              <a:rPr lang="en-IN" sz="1800" b="1" dirty="0" err="1" smtClean="0"/>
              <a:t>Steganography</a:t>
            </a:r>
            <a:r>
              <a:rPr lang="en-IN" sz="1800" b="1" dirty="0" smtClean="0"/>
              <a:t>”</a:t>
            </a:r>
          </a:p>
          <a:p>
            <a:pPr>
              <a:buNone/>
            </a:pPr>
            <a:r>
              <a:rPr lang="en-IN" sz="1800" b="1" dirty="0" smtClean="0"/>
              <a:t>		Author: </a:t>
            </a:r>
            <a:r>
              <a:rPr lang="en-IN" sz="1800" dirty="0" err="1" smtClean="0"/>
              <a:t>Ashwin</a:t>
            </a:r>
            <a:r>
              <a:rPr lang="en-IN" sz="1800" dirty="0" smtClean="0"/>
              <a:t> </a:t>
            </a:r>
            <a:r>
              <a:rPr lang="en-IN" sz="1800" dirty="0" err="1" smtClean="0"/>
              <a:t>Goel</a:t>
            </a:r>
            <a:r>
              <a:rPr lang="en-IN" sz="1800" dirty="0" smtClean="0"/>
              <a:t> Cyber Security Specialist</a:t>
            </a:r>
          </a:p>
          <a:p>
            <a:pPr>
              <a:buNone/>
            </a:pPr>
            <a:r>
              <a:rPr lang="en-IN" sz="1800" dirty="0" smtClean="0"/>
              <a:t>		 Vellore Institute of Technology (VIT University)</a:t>
            </a:r>
          </a:p>
          <a:p>
            <a:pPr>
              <a:buNone/>
            </a:pPr>
            <a:r>
              <a:rPr lang="en-IN" sz="1800" dirty="0" smtClean="0"/>
              <a:t>		published in </a:t>
            </a:r>
            <a:r>
              <a:rPr lang="en-IN" sz="1800" dirty="0" err="1" smtClean="0"/>
              <a:t>Octobaer</a:t>
            </a:r>
            <a:r>
              <a:rPr lang="en-IN" sz="1800" dirty="0" smtClean="0"/>
              <a:t> 2018. Also article contributed in  </a:t>
            </a:r>
            <a:r>
              <a:rPr lang="en-IN" sz="1800" dirty="0" err="1" smtClean="0"/>
              <a:t>geeksforgeeks</a:t>
            </a:r>
            <a:r>
              <a:rPr lang="en-IN" sz="1800" dirty="0" smtClean="0"/>
              <a:t>. Core 	committee member </a:t>
            </a:r>
            <a:r>
              <a:rPr lang="en-IN" sz="1800" b="1" dirty="0" smtClean="0"/>
              <a:t>@IEEE-VIT</a:t>
            </a:r>
          </a:p>
          <a:p>
            <a:pPr>
              <a:buNone/>
            </a:pPr>
            <a:endParaRPr lang="en-IN" sz="1800" b="1" dirty="0" smtClean="0"/>
          </a:p>
          <a:p>
            <a:pPr>
              <a:buNone/>
            </a:pPr>
            <a:r>
              <a:rPr lang="en-IN" sz="1800" b="1" dirty="0" smtClean="0"/>
              <a:t>[3]		“ASCII based Even-Odd Cryptography  with Image </a:t>
            </a:r>
            <a:r>
              <a:rPr lang="en-IN" sz="1800" b="1" dirty="0" err="1" smtClean="0"/>
              <a:t>Steganography</a:t>
            </a:r>
            <a:r>
              <a:rPr lang="en-IN" sz="1800" b="1" dirty="0" smtClean="0"/>
              <a:t>:”</a:t>
            </a:r>
          </a:p>
          <a:p>
            <a:pPr>
              <a:buNone/>
            </a:pPr>
            <a:r>
              <a:rPr lang="en-IN" sz="1800" b="1" dirty="0" smtClean="0"/>
              <a:t>		Author: </a:t>
            </a:r>
            <a:r>
              <a:rPr lang="en-IN" sz="1800" dirty="0" err="1" smtClean="0"/>
              <a:t>Anupam</a:t>
            </a:r>
            <a:r>
              <a:rPr lang="en-IN" sz="1800" dirty="0" smtClean="0"/>
              <a:t> Kumar </a:t>
            </a:r>
            <a:r>
              <a:rPr lang="en-IN" sz="1800" dirty="0" err="1" smtClean="0"/>
              <a:t>Bairagi</a:t>
            </a:r>
            <a:r>
              <a:rPr lang="en-IN" sz="1800" dirty="0" smtClean="0"/>
              <a:t>  (Cyber Security)</a:t>
            </a:r>
          </a:p>
          <a:p>
            <a:pPr>
              <a:buNone/>
            </a:pPr>
            <a:r>
              <a:rPr lang="en-IN" sz="1800" dirty="0" smtClean="0"/>
              <a:t>		published  in 2011 at  uap-bd.edu, </a:t>
            </a:r>
            <a:r>
              <a:rPr lang="en-IN" sz="1800" dirty="0" err="1" smtClean="0"/>
              <a:t>Citeseer</a:t>
            </a:r>
            <a:r>
              <a:rPr lang="en-IN" sz="1800" dirty="0" smtClean="0"/>
              <a:t>, semanticscholar.org,</a:t>
            </a:r>
          </a:p>
          <a:p>
            <a:pPr>
              <a:buNone/>
            </a:pPr>
            <a:r>
              <a:rPr lang="en-IN" sz="1800" dirty="0" smtClean="0"/>
              <a:t>		ijcit.org  (, ISSN 2078-5828 (PRINT), ISSN 2218-5224 (ONLINE), 	VOLUME 01, 	ISSUE 02, MANUSCRIPT CODE: 110112 )</a:t>
            </a:r>
          </a:p>
          <a:p>
            <a:pPr>
              <a:buNone/>
            </a:pPr>
            <a:endParaRPr lang="en-IN" sz="1800" dirty="0" smtClean="0"/>
          </a:p>
          <a:p>
            <a:pPr>
              <a:buNone/>
            </a:pPr>
            <a:endParaRPr lang="en-IN" sz="1800" dirty="0" smtClean="0"/>
          </a:p>
          <a:p>
            <a:pPr>
              <a:buNone/>
            </a:pPr>
            <a:endParaRPr lang="en-IN" sz="1800" dirty="0" smtClean="0"/>
          </a:p>
          <a:p>
            <a:pPr>
              <a:buNone/>
            </a:pPr>
            <a:endParaRPr lang="en-IN" sz="1800" dirty="0" smtClean="0"/>
          </a:p>
          <a:p>
            <a:pPr>
              <a:buNone/>
            </a:pPr>
            <a:endParaRPr lang="en-IN" sz="1800" dirty="0" smtClean="0"/>
          </a:p>
          <a:p>
            <a:pPr>
              <a:buNone/>
            </a:pPr>
            <a:endParaRPr lang="en-IN" sz="1800" dirty="0" smtClean="0"/>
          </a:p>
          <a:p>
            <a:pPr>
              <a:buNone/>
            </a:pPr>
            <a:endParaRPr lang="en-IN" sz="1800" dirty="0" smtClean="0"/>
          </a:p>
          <a:p>
            <a:pPr>
              <a:buNone/>
            </a:pPr>
            <a:endParaRPr lang="en-IN" sz="1800" dirty="0" smtClean="0"/>
          </a:p>
          <a:p>
            <a:pPr>
              <a:buNone/>
            </a:pPr>
            <a:endParaRPr lang="en-IN" sz="1800" dirty="0" smtClean="0"/>
          </a:p>
          <a:p>
            <a:pPr>
              <a:buNone/>
            </a:pPr>
            <a:endParaRPr lang="en-IN" sz="1800" dirty="0" smtClean="0"/>
          </a:p>
          <a:p>
            <a:pPr>
              <a:buNone/>
            </a:pPr>
            <a:endParaRPr lang="en-IN" sz="1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7166"/>
            <a:ext cx="8229600" cy="1143000"/>
          </a:xfrm>
        </p:spPr>
        <p:txBody>
          <a:bodyPr/>
          <a:lstStyle/>
          <a:p>
            <a:pPr algn="ctr"/>
            <a:r>
              <a:rPr lang="en-IN" dirty="0" smtClean="0"/>
              <a:t>Introduction</a:t>
            </a:r>
            <a:endParaRPr lang="en-IN" dirty="0"/>
          </a:p>
        </p:txBody>
      </p:sp>
      <p:sp>
        <p:nvSpPr>
          <p:cNvPr id="3" name="Content Placeholder 2"/>
          <p:cNvSpPr>
            <a:spLocks noGrp="1"/>
          </p:cNvSpPr>
          <p:nvPr>
            <p:ph idx="1"/>
          </p:nvPr>
        </p:nvSpPr>
        <p:spPr/>
        <p:txBody>
          <a:bodyPr>
            <a:normAutofit fontScale="85000" lnSpcReduction="20000"/>
          </a:bodyPr>
          <a:lstStyle/>
          <a:p>
            <a:r>
              <a:rPr lang="en-IN" b="1" dirty="0" err="1" smtClean="0"/>
              <a:t>Steganography</a:t>
            </a:r>
            <a:r>
              <a:rPr lang="en-IN" dirty="0" smtClean="0"/>
              <a:t>  is the practice of hiding a file, message, image, or video within another file, message, image, or video. The word </a:t>
            </a:r>
            <a:r>
              <a:rPr lang="en-IN" i="1" dirty="0" err="1" smtClean="0"/>
              <a:t>steganography</a:t>
            </a:r>
            <a:r>
              <a:rPr lang="en-IN" dirty="0" smtClean="0"/>
              <a:t> combines the Greek words </a:t>
            </a:r>
            <a:r>
              <a:rPr lang="en-IN" i="1" dirty="0" err="1" smtClean="0"/>
              <a:t>steganos</a:t>
            </a:r>
            <a:r>
              <a:rPr lang="en-IN" dirty="0" smtClean="0"/>
              <a:t> </a:t>
            </a:r>
            <a:r>
              <a:rPr lang="el-GR" dirty="0" smtClean="0"/>
              <a:t>, </a:t>
            </a:r>
            <a:r>
              <a:rPr lang="en-IN" dirty="0" smtClean="0"/>
              <a:t>meaning "covered, concealed, or protected".</a:t>
            </a:r>
          </a:p>
          <a:p>
            <a:r>
              <a:rPr lang="en-IN" dirty="0" smtClean="0"/>
              <a:t>The advantage of </a:t>
            </a:r>
            <a:r>
              <a:rPr lang="en-IN" dirty="0" err="1" smtClean="0"/>
              <a:t>steganography</a:t>
            </a:r>
            <a:r>
              <a:rPr lang="en-IN" dirty="0" smtClean="0"/>
              <a:t> over cryptography alone is that the intended secret message does not attract attention to itself as an object of scrutiny. Plainly visible encrypted messages, no matter how unbreakable they are, arouse interest and may in themselves be incriminating in countries in which encryption is illegal.</a:t>
            </a:r>
          </a:p>
          <a:p>
            <a:r>
              <a:rPr lang="en-IN" dirty="0" smtClean="0"/>
              <a:t>Whereas cryptography is the practice of protecting the contents of a message alone, </a:t>
            </a:r>
            <a:r>
              <a:rPr lang="en-IN" dirty="0" err="1" smtClean="0"/>
              <a:t>steganography</a:t>
            </a:r>
            <a:r>
              <a:rPr lang="en-IN" dirty="0" smtClean="0"/>
              <a:t> is concerned both with concealing the fact that a secret message is being sent and its contents.</a:t>
            </a:r>
          </a:p>
          <a:p>
            <a:pPr>
              <a:buNone/>
            </a:pPr>
            <a:endParaRPr lang="en-IN" dirty="0" smtClean="0"/>
          </a:p>
          <a:p>
            <a:pPr>
              <a:buNone/>
            </a:pPr>
            <a:endParaRPr lang="en-IN"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338"/>
            <a:ext cx="8229600" cy="1143000"/>
          </a:xfrm>
        </p:spPr>
        <p:txBody>
          <a:bodyPr/>
          <a:lstStyle/>
          <a:p>
            <a:pPr algn="ctr"/>
            <a:r>
              <a:rPr lang="en-IN" dirty="0" smtClean="0"/>
              <a:t>Types of </a:t>
            </a:r>
            <a:r>
              <a:rPr lang="en-IN" dirty="0" err="1" smtClean="0"/>
              <a:t>Steganography</a:t>
            </a:r>
            <a:endParaRPr lang="en-IN" dirty="0"/>
          </a:p>
        </p:txBody>
      </p:sp>
      <p:sp>
        <p:nvSpPr>
          <p:cNvPr id="3" name="Content Placeholder 2"/>
          <p:cNvSpPr>
            <a:spLocks noGrp="1"/>
          </p:cNvSpPr>
          <p:nvPr>
            <p:ph idx="1"/>
          </p:nvPr>
        </p:nvSpPr>
        <p:spPr>
          <a:xfrm>
            <a:off x="0" y="1142984"/>
            <a:ext cx="8686800" cy="5181616"/>
          </a:xfrm>
        </p:spPr>
        <p:txBody>
          <a:bodyPr/>
          <a:lstStyle/>
          <a:p>
            <a:pPr>
              <a:buNone/>
            </a:pPr>
            <a:r>
              <a:rPr lang="en-IN" dirty="0" smtClean="0"/>
              <a:t>The major types are given below</a:t>
            </a:r>
          </a:p>
          <a:p>
            <a:pPr marL="514350" indent="-514350">
              <a:buAutoNum type="arabicParenR"/>
            </a:pPr>
            <a:r>
              <a:rPr lang="en-IN" sz="1600" dirty="0" smtClean="0"/>
              <a:t>Text </a:t>
            </a:r>
            <a:r>
              <a:rPr lang="en-IN" sz="1600" dirty="0" err="1" smtClean="0"/>
              <a:t>Steganography</a:t>
            </a:r>
            <a:endParaRPr lang="en-IN" sz="1600" dirty="0" smtClean="0"/>
          </a:p>
          <a:p>
            <a:pPr marL="514350" indent="-514350">
              <a:buAutoNum type="arabicParenR"/>
            </a:pPr>
            <a:r>
              <a:rPr lang="en-IN" sz="1600" dirty="0" smtClean="0"/>
              <a:t>Image </a:t>
            </a:r>
            <a:r>
              <a:rPr lang="en-IN" sz="1600" dirty="0" err="1" smtClean="0"/>
              <a:t>Stegangraphy</a:t>
            </a:r>
            <a:endParaRPr lang="en-IN" sz="1600" dirty="0" smtClean="0"/>
          </a:p>
          <a:p>
            <a:pPr marL="514350" indent="-514350">
              <a:buAutoNum type="arabicParenR"/>
            </a:pPr>
            <a:r>
              <a:rPr lang="en-IN" sz="1600" dirty="0" smtClean="0"/>
              <a:t>Audio </a:t>
            </a:r>
            <a:r>
              <a:rPr lang="en-IN" sz="1600" dirty="0" err="1" smtClean="0"/>
              <a:t>Steganography</a:t>
            </a:r>
            <a:endParaRPr lang="en-IN" sz="1600" dirty="0" smtClean="0"/>
          </a:p>
          <a:p>
            <a:pPr marL="514350" indent="-514350">
              <a:buAutoNum type="arabicParenR"/>
            </a:pPr>
            <a:r>
              <a:rPr lang="en-IN" sz="1600" dirty="0" smtClean="0"/>
              <a:t>Video </a:t>
            </a:r>
            <a:r>
              <a:rPr lang="en-IN" sz="1600" dirty="0" err="1" smtClean="0"/>
              <a:t>Steganography</a:t>
            </a:r>
            <a:endParaRPr lang="en-IN" sz="1600" dirty="0" smtClean="0"/>
          </a:p>
          <a:p>
            <a:pPr marL="514350" indent="-514350">
              <a:buAutoNum type="arabicParenR"/>
            </a:pPr>
            <a:r>
              <a:rPr lang="en-IN" sz="1600" dirty="0" smtClean="0"/>
              <a:t>Network </a:t>
            </a:r>
            <a:r>
              <a:rPr lang="en-IN" sz="1600" dirty="0" err="1" smtClean="0"/>
              <a:t>Steganography</a:t>
            </a:r>
            <a:endParaRPr lang="en-IN" sz="1600" dirty="0" smtClean="0"/>
          </a:p>
          <a:p>
            <a:pPr marL="514350" indent="-514350">
              <a:buNone/>
            </a:pPr>
            <a:endParaRPr lang="en-IN" dirty="0" smtClean="0"/>
          </a:p>
          <a:p>
            <a:pPr marL="514350" indent="-514350">
              <a:buNone/>
            </a:pPr>
            <a:endParaRPr lang="en-IN" dirty="0" smtClean="0"/>
          </a:p>
          <a:p>
            <a:pPr marL="514350" indent="-514350">
              <a:buNone/>
            </a:pPr>
            <a:endParaRPr lang="en-IN" dirty="0" smtClean="0"/>
          </a:p>
          <a:p>
            <a:pPr marL="514350" indent="-514350">
              <a:buNone/>
            </a:pPr>
            <a:endParaRPr lang="en-IN" dirty="0" smtClean="0"/>
          </a:p>
          <a:p>
            <a:pPr marL="514350" indent="-514350">
              <a:buNone/>
            </a:pPr>
            <a:endParaRPr lang="en-IN" dirty="0"/>
          </a:p>
        </p:txBody>
      </p:sp>
      <p:pic>
        <p:nvPicPr>
          <p:cNvPr id="4" name="Picture 3" descr="5 Types-of-Steganography.png"/>
          <p:cNvPicPr>
            <a:picLocks noChangeAspect="1"/>
          </p:cNvPicPr>
          <p:nvPr/>
        </p:nvPicPr>
        <p:blipFill>
          <a:blip r:embed="rId2"/>
          <a:stretch>
            <a:fillRect/>
          </a:stretch>
        </p:blipFill>
        <p:spPr>
          <a:xfrm>
            <a:off x="0" y="3071810"/>
            <a:ext cx="8972553" cy="3786190"/>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928802"/>
            <a:ext cx="9144000" cy="1828800"/>
          </a:xfrm>
        </p:spPr>
        <p:txBody>
          <a:bodyPr>
            <a:noAutofit/>
          </a:bodyPr>
          <a:lstStyle/>
          <a:p>
            <a:pPr algn="ctr"/>
            <a:r>
              <a:rPr lang="en-IN" sz="6600" dirty="0" smtClean="0"/>
              <a:t>Text </a:t>
            </a:r>
            <a:r>
              <a:rPr lang="en-IN" sz="6600" dirty="0" err="1" smtClean="0"/>
              <a:t>Steganography</a:t>
            </a:r>
            <a:endParaRPr lang="en-IN" sz="6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
            <a:ext cx="8229600" cy="1143000"/>
          </a:xfrm>
        </p:spPr>
        <p:txBody>
          <a:bodyPr/>
          <a:lstStyle/>
          <a:p>
            <a:pPr algn="ctr"/>
            <a:r>
              <a:rPr lang="en-IN" b="1" dirty="0" smtClean="0"/>
              <a:t>Text </a:t>
            </a:r>
            <a:r>
              <a:rPr lang="en-IN" b="1" dirty="0" err="1" smtClean="0"/>
              <a:t>Steganography</a:t>
            </a:r>
            <a:endParaRPr lang="en-IN" b="1" dirty="0"/>
          </a:p>
        </p:txBody>
      </p:sp>
      <p:sp>
        <p:nvSpPr>
          <p:cNvPr id="3" name="Content Placeholder 2"/>
          <p:cNvSpPr>
            <a:spLocks noGrp="1"/>
          </p:cNvSpPr>
          <p:nvPr>
            <p:ph idx="1"/>
          </p:nvPr>
        </p:nvSpPr>
        <p:spPr>
          <a:xfrm>
            <a:off x="0" y="1214422"/>
            <a:ext cx="9144000" cy="5643578"/>
          </a:xfrm>
        </p:spPr>
        <p:txBody>
          <a:bodyPr>
            <a:normAutofit/>
          </a:bodyPr>
          <a:lstStyle/>
          <a:p>
            <a:r>
              <a:rPr lang="en-IN" sz="2400" dirty="0" smtClean="0"/>
              <a:t>Text </a:t>
            </a:r>
            <a:r>
              <a:rPr lang="en-IN" sz="2400" dirty="0" err="1" smtClean="0"/>
              <a:t>steganography</a:t>
            </a:r>
            <a:r>
              <a:rPr lang="en-IN" sz="2400" dirty="0" smtClean="0"/>
              <a:t> can be applied in the digital makeup format such as PDF, digital watermark or information hiding It is more difficult to realize the information hiding based on text.</a:t>
            </a:r>
          </a:p>
          <a:p>
            <a:r>
              <a:rPr lang="en-IN" sz="2400" dirty="0" smtClean="0"/>
              <a:t> The simplest method of information hiding is to select the cover first, adopt given rules to add the </a:t>
            </a:r>
            <a:r>
              <a:rPr lang="en-IN" sz="2400" dirty="0" err="1" smtClean="0"/>
              <a:t>phraseological</a:t>
            </a:r>
            <a:r>
              <a:rPr lang="en-IN" sz="2400" dirty="0" smtClean="0"/>
              <a:t> or spelling mistakes, or replace with synonymy words.</a:t>
            </a:r>
          </a:p>
          <a:p>
            <a:endParaRPr lang="en-IN" sz="2400" dirty="0" smtClean="0"/>
          </a:p>
          <a:p>
            <a:endParaRPr lang="en-IN" sz="2400" dirty="0" smtClean="0"/>
          </a:p>
          <a:p>
            <a:endParaRPr lang="en-IN" sz="2400" dirty="0" smtClean="0"/>
          </a:p>
          <a:p>
            <a:endParaRPr lang="en-IN" sz="2400" dirty="0" smtClean="0"/>
          </a:p>
          <a:p>
            <a:endParaRPr lang="en-IN" sz="2400" dirty="0" smtClean="0"/>
          </a:p>
          <a:p>
            <a:endParaRPr lang="en-IN" sz="2400" dirty="0" smtClean="0"/>
          </a:p>
          <a:p>
            <a:endParaRPr lang="en-IN" sz="2400" dirty="0" smtClean="0"/>
          </a:p>
          <a:p>
            <a:endParaRPr lang="en-IN" sz="2400" dirty="0" smtClean="0"/>
          </a:p>
          <a:p>
            <a:endParaRPr lang="en-IN" sz="2400" dirty="0" smtClean="0"/>
          </a:p>
          <a:p>
            <a:endParaRPr lang="en-IN" sz="2400" dirty="0" smtClean="0"/>
          </a:p>
          <a:p>
            <a:endParaRPr lang="en-IN" sz="2400" dirty="0" smtClean="0"/>
          </a:p>
          <a:p>
            <a:pPr>
              <a:buNone/>
            </a:pPr>
            <a:endParaRPr lang="en-IN" sz="2400" dirty="0" smtClean="0"/>
          </a:p>
        </p:txBody>
      </p:sp>
      <p:pic>
        <p:nvPicPr>
          <p:cNvPr id="4" name="Picture 3" descr="text steganography-18-638.jpg"/>
          <p:cNvPicPr>
            <a:picLocks noChangeAspect="1"/>
          </p:cNvPicPr>
          <p:nvPr/>
        </p:nvPicPr>
        <p:blipFill>
          <a:blip r:embed="rId2"/>
          <a:stretch>
            <a:fillRect/>
          </a:stretch>
        </p:blipFill>
        <p:spPr>
          <a:xfrm>
            <a:off x="0" y="3214710"/>
            <a:ext cx="9144000" cy="3857628"/>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928802"/>
            <a:ext cx="9144000" cy="1828800"/>
          </a:xfrm>
        </p:spPr>
        <p:txBody>
          <a:bodyPr>
            <a:noAutofit/>
          </a:bodyPr>
          <a:lstStyle/>
          <a:p>
            <a:pPr algn="ctr"/>
            <a:r>
              <a:rPr lang="en-IN" dirty="0" err="1" smtClean="0"/>
              <a:t>Steganography</a:t>
            </a:r>
            <a:r>
              <a:rPr lang="en-IN" dirty="0" smtClean="0"/>
              <a:t> Terms</a:t>
            </a:r>
            <a:endParaRPr lang="en-IN"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err="1" smtClean="0"/>
              <a:t>Steganography</a:t>
            </a:r>
            <a:r>
              <a:rPr lang="en-IN" b="1" dirty="0" smtClean="0"/>
              <a:t> Terms</a:t>
            </a:r>
            <a:endParaRPr lang="en-IN" b="1" dirty="0"/>
          </a:p>
        </p:txBody>
      </p:sp>
      <p:sp>
        <p:nvSpPr>
          <p:cNvPr id="3" name="Content Placeholder 2"/>
          <p:cNvSpPr>
            <a:spLocks noGrp="1"/>
          </p:cNvSpPr>
          <p:nvPr>
            <p:ph idx="1"/>
          </p:nvPr>
        </p:nvSpPr>
        <p:spPr/>
        <p:txBody>
          <a:bodyPr/>
          <a:lstStyle/>
          <a:p>
            <a:r>
              <a:rPr lang="en-IN" dirty="0" smtClean="0"/>
              <a:t>Carrier or Cover File - A Original message or a file in which hidden information will be stored inside of it .</a:t>
            </a:r>
          </a:p>
          <a:p>
            <a:r>
              <a:rPr lang="en-IN" dirty="0" err="1" smtClean="0"/>
              <a:t>Stego</a:t>
            </a:r>
            <a:r>
              <a:rPr lang="en-IN" dirty="0" smtClean="0"/>
              <a:t>-Medium - The medium in which the information is hidden.</a:t>
            </a:r>
          </a:p>
          <a:p>
            <a:r>
              <a:rPr lang="en-IN" dirty="0" smtClean="0"/>
              <a:t>Embedded or Payload - The information which is to be hidden or concealed.</a:t>
            </a:r>
          </a:p>
          <a:p>
            <a:r>
              <a:rPr lang="en-IN" dirty="0" err="1" smtClean="0"/>
              <a:t>Steganalysis</a:t>
            </a:r>
            <a:r>
              <a:rPr lang="en-IN" dirty="0" smtClean="0"/>
              <a:t> - The process of detecting hidden information inside a file.</a:t>
            </a:r>
            <a:endParaRPr lang="en-IN"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2147</TotalTime>
  <Words>773</Words>
  <Application>Microsoft Office PowerPoint</Application>
  <PresentationFormat>On-screen Show (4:3)</PresentationFormat>
  <Paragraphs>262</Paragraphs>
  <Slides>35</Slides>
  <Notes>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Flow</vt:lpstr>
      <vt:lpstr>Cyber Security Steganography</vt:lpstr>
      <vt:lpstr>Abstract</vt:lpstr>
      <vt:lpstr>Introduction Steganography</vt:lpstr>
      <vt:lpstr>Introduction</vt:lpstr>
      <vt:lpstr>Types of Steganography</vt:lpstr>
      <vt:lpstr>Text Steganography</vt:lpstr>
      <vt:lpstr>Text Steganography</vt:lpstr>
      <vt:lpstr>Steganography Terms</vt:lpstr>
      <vt:lpstr>Steganography Terms</vt:lpstr>
      <vt:lpstr>Types Of Stegosystems</vt:lpstr>
      <vt:lpstr>Types Of Stegosystems</vt:lpstr>
      <vt:lpstr>Image  Based  Steganography</vt:lpstr>
      <vt:lpstr>Introduction</vt:lpstr>
      <vt:lpstr>Algorithm  for  Hiding data into an Image</vt:lpstr>
      <vt:lpstr>Hiding the data into an image </vt:lpstr>
      <vt:lpstr>Hiding the data into an image </vt:lpstr>
      <vt:lpstr>Algorithm  for Decoding data from the Stego Image (Encoded Image)  </vt:lpstr>
      <vt:lpstr>Decoding data from  Stego Image</vt:lpstr>
      <vt:lpstr>Explanation</vt:lpstr>
      <vt:lpstr>Explanation for Data Hiding</vt:lpstr>
      <vt:lpstr>Explanation for Data Hiding</vt:lpstr>
      <vt:lpstr>Explanation for Data Hiding</vt:lpstr>
      <vt:lpstr>Explanation for Decoding data from Stego Image</vt:lpstr>
      <vt:lpstr>Explanation for Decoding data from Stego Image</vt:lpstr>
      <vt:lpstr>Flow Chart  for  Hiding data into an Image </vt:lpstr>
      <vt:lpstr>Slide 26</vt:lpstr>
      <vt:lpstr>Flow Chart  for Decoding data from  Stego Image</vt:lpstr>
      <vt:lpstr>Slide 28</vt:lpstr>
      <vt:lpstr>Pre-processing</vt:lpstr>
      <vt:lpstr>Pre-processing Stage</vt:lpstr>
      <vt:lpstr>Post-processing</vt:lpstr>
      <vt:lpstr>Post-processing Stage</vt:lpstr>
      <vt:lpstr>Conclusion  &amp;  Future Directions</vt:lpstr>
      <vt:lpstr>Conclusion and Future Directions </vt:lpstr>
      <vt:lpstr>References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Cyber Security Steganography</dc:title>
  <dc:creator>Sumiit Ghosh</dc:creator>
  <cp:lastModifiedBy>Sumiit Ghosh</cp:lastModifiedBy>
  <cp:revision>28</cp:revision>
  <dcterms:created xsi:type="dcterms:W3CDTF">2019-05-16T16:10:31Z</dcterms:created>
  <dcterms:modified xsi:type="dcterms:W3CDTF">2019-05-23T08:59:39Z</dcterms:modified>
</cp:coreProperties>
</file>